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6" r:id="rId2"/>
    <p:sldId id="356" r:id="rId3"/>
    <p:sldId id="355" r:id="rId4"/>
    <p:sldId id="354" r:id="rId5"/>
    <p:sldId id="352" r:id="rId6"/>
    <p:sldId id="387" r:id="rId7"/>
    <p:sldId id="353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75" r:id="rId18"/>
    <p:sldId id="367" r:id="rId19"/>
    <p:sldId id="369" r:id="rId20"/>
    <p:sldId id="370" r:id="rId21"/>
    <p:sldId id="371" r:id="rId22"/>
    <p:sldId id="372" r:id="rId23"/>
    <p:sldId id="385" r:id="rId24"/>
    <p:sldId id="374" r:id="rId25"/>
    <p:sldId id="373" r:id="rId26"/>
    <p:sldId id="376" r:id="rId27"/>
    <p:sldId id="377" r:id="rId28"/>
    <p:sldId id="378" r:id="rId29"/>
    <p:sldId id="381" r:id="rId30"/>
    <p:sldId id="379" r:id="rId31"/>
    <p:sldId id="380" r:id="rId32"/>
    <p:sldId id="382" r:id="rId33"/>
    <p:sldId id="383" r:id="rId34"/>
    <p:sldId id="384" r:id="rId35"/>
    <p:sldId id="386" r:id="rId36"/>
  </p:sldIdLst>
  <p:sldSz cx="9144000" cy="6858000" type="screen4x3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99"/>
    <a:srgbClr val="FCA380"/>
    <a:srgbClr val="6659DD"/>
    <a:srgbClr val="F8C33E"/>
    <a:srgbClr val="FF99FF"/>
    <a:srgbClr val="CC99FF"/>
    <a:srgbClr val="FACD5C"/>
    <a:srgbClr val="FF9933"/>
    <a:srgbClr val="717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50" autoAdjust="0"/>
    <p:restoredTop sz="95470" autoAdjust="0"/>
  </p:normalViewPr>
  <p:slideViewPr>
    <p:cSldViewPr>
      <p:cViewPr varScale="1">
        <p:scale>
          <a:sx n="116" d="100"/>
          <a:sy n="116" d="100"/>
        </p:scale>
        <p:origin x="1080" y="108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9482531-065D-41E7-A145-1D4707A5730B}" type="datetimeFigureOut">
              <a:rPr lang="zh-CN" altLang="en-US"/>
              <a:pPr>
                <a:defRPr/>
              </a:pPr>
              <a:t>2015/9/8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32DB9D-E44B-4536-A418-A5F632A38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774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1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9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DDF1-9020-498A-8265-A55075CA9D53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0212E-DBB3-4806-A660-B776E40D16C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4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5F97A-FBBF-4ABF-A274-6746BB32EE1F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52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61882-5F18-40FE-B68C-62B53CBC0C8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055A-3EA9-47DA-89B9-20297AFC41E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1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5281-A856-45E7-8342-234E23A34094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8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1B23B-D310-455E-A747-9CB0E292351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0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5AE25-3388-4160-8999-2B87A57DBB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6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23B6B-D19E-4BA7-9D10-7BF6CEE46D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8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01D6-93A1-4E1E-81E9-2F386FE0AE0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20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14E1BB67-AD3B-4BDE-BCE1-92F9A09469D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7164289" y="2852936"/>
            <a:ext cx="12241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Yang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Zhou</a:t>
            </a:r>
          </a:p>
          <a:p>
            <a:pPr eaLnBrk="1" hangingPunct="1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2015/09/12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1188" y="2565400"/>
            <a:ext cx="8281987" cy="0"/>
          </a:xfrm>
          <a:prstGeom prst="line">
            <a:avLst/>
          </a:prstGeom>
          <a:ln w="66675">
            <a:solidFill>
              <a:schemeClr val="bg1">
                <a:lumMod val="65000"/>
              </a:schemeClr>
            </a:solidFill>
          </a:ln>
          <a:effectLst>
            <a:outerShdw dist="23000" dir="5400000" rotWithShape="0">
              <a:schemeClr val="bg1">
                <a:lumMod val="50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367463" y="1052513"/>
            <a:ext cx="0" cy="5184775"/>
          </a:xfrm>
          <a:prstGeom prst="line">
            <a:avLst/>
          </a:prstGeom>
          <a:ln w="9525" cap="sq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14464" y="1034107"/>
            <a:ext cx="5263380" cy="1508105"/>
          </a:xfrm>
          <a:prstGeom prst="rect">
            <a:avLst/>
          </a:prstGeom>
          <a:noFill/>
          <a:effectLst>
            <a:reflection blurRad="88900" stA="20000" endPos="76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ammps Simulation of      Thermal Conductivity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628800"/>
            <a:ext cx="728916" cy="7275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31" y="1628800"/>
            <a:ext cx="750802" cy="7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trips dir="rd"/>
      </p:transition>
    </mc:Choice>
    <mc:Fallback xmlns="">
      <p:transition>
        <p:strips dir="r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4376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7544" y="397859"/>
            <a:ext cx="10822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nsembles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NVT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987824" y="260648"/>
                <a:ext cx="2105470" cy="521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60648"/>
                <a:ext cx="2105470" cy="521233"/>
              </a:xfrm>
              <a:prstGeom prst="rect">
                <a:avLst/>
              </a:prstGeom>
              <a:blipFill rotWithShape="0">
                <a:blip r:embed="rId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87824" y="781881"/>
                <a:ext cx="2465510" cy="529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781881"/>
                <a:ext cx="2465510" cy="5298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87823" y="1319718"/>
                <a:ext cx="2465512" cy="532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3" y="1319718"/>
                <a:ext cx="2465512" cy="5329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987822" y="1875568"/>
                <a:ext cx="3257599" cy="704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2" y="1875568"/>
                <a:ext cx="3257599" cy="7046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991643" y="2580184"/>
                <a:ext cx="3295624" cy="639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643" y="2580184"/>
                <a:ext cx="3295624" cy="6393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987824" y="3220616"/>
                <a:ext cx="2563281" cy="640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220616"/>
                <a:ext cx="2563281" cy="6404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835757" y="3908193"/>
            <a:ext cx="360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</a:rPr>
              <a:t>L=3N is degree of freedom(</a:t>
            </a:r>
            <a:r>
              <a:rPr lang="en-US" altLang="zh-CN" dirty="0" err="1" smtClean="0">
                <a:solidFill>
                  <a:srgbClr val="FF7C80"/>
                </a:solidFill>
                <a:latin typeface="Centaur" panose="02030504050205020304" pitchFamily="18" charset="0"/>
              </a:rPr>
              <a:t>dof</a:t>
            </a: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</a:rPr>
              <a:t>)</a:t>
            </a:r>
            <a:endParaRPr lang="zh-CN" altLang="en-US" dirty="0" err="1">
              <a:solidFill>
                <a:srgbClr val="FF7C80"/>
              </a:solidFill>
              <a:latin typeface="Centaur" panose="020305040502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17363" y="781881"/>
            <a:ext cx="850955" cy="537837"/>
          </a:xfrm>
          <a:prstGeom prst="rect">
            <a:avLst/>
          </a:pr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733253" y="903241"/>
            <a:ext cx="144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</a:rPr>
              <a:t>Feedback force</a:t>
            </a:r>
            <a:endParaRPr lang="zh-CN" altLang="en-US" dirty="0" err="1">
              <a:solidFill>
                <a:srgbClr val="FF7C8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右大括号 17"/>
          <p:cNvSpPr/>
          <p:nvPr/>
        </p:nvSpPr>
        <p:spPr>
          <a:xfrm>
            <a:off x="6119100" y="1393933"/>
            <a:ext cx="260280" cy="2418954"/>
          </a:xfrm>
          <a:prstGeom prst="rightBrace">
            <a:avLst>
              <a:gd name="adj1" fmla="val 142758"/>
              <a:gd name="adj2" fmla="val 50000"/>
            </a:avLst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516216" y="2476621"/>
            <a:ext cx="216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</a:rPr>
              <a:t>Dynamics of Nose-Hoover Chain</a:t>
            </a:r>
            <a:endParaRPr lang="zh-CN" altLang="en-US" dirty="0" err="1"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915816" y="4260678"/>
                <a:ext cx="1561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260678"/>
                <a:ext cx="156171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541828" y="4260678"/>
                <a:ext cx="1448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828" y="4260678"/>
                <a:ext cx="14486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65710" y="4254878"/>
                <a:ext cx="17845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latin typeface="Centaur" panose="02030504050205020304" pitchFamily="18" charset="0"/>
                  </a:rPr>
                  <a:t> </a:t>
                </a:r>
                <a:r>
                  <a:rPr lang="en-US" altLang="zh-CN" dirty="0" smtClean="0">
                    <a:latin typeface="Centaur" panose="02030504050205020304" pitchFamily="18" charset="0"/>
                  </a:rPr>
                  <a:t>is relaxation time</a:t>
                </a:r>
                <a:endParaRPr lang="zh-CN" altLang="en-US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10" y="4254878"/>
                <a:ext cx="1784527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r="-204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488416" y="465696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</a:rPr>
              <a:t>The power of </a:t>
            </a:r>
            <a:r>
              <a:rPr lang="en-US" altLang="zh-CN" dirty="0" err="1" smtClean="0">
                <a:latin typeface="Centaur" panose="02030504050205020304" pitchFamily="18" charset="0"/>
              </a:rPr>
              <a:t>heatbath</a:t>
            </a:r>
            <a:r>
              <a:rPr lang="en-US" altLang="zh-CN" dirty="0" smtClean="0">
                <a:latin typeface="Centaur" panose="020305040502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956711" y="4719516"/>
                <a:ext cx="3922741" cy="623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11" y="4719516"/>
                <a:ext cx="3922741" cy="62369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551406" y="5343213"/>
                <a:ext cx="6733350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06" y="5343213"/>
                <a:ext cx="6733350" cy="7630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9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4376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397859"/>
            <a:ext cx="10822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nsembles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Langevin</a:t>
            </a:r>
            <a:endParaRPr lang="en-US" altLang="zh-CN" sz="14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87824" y="260648"/>
                <a:ext cx="2105470" cy="521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60648"/>
                <a:ext cx="2105470" cy="521233"/>
              </a:xfrm>
              <a:prstGeom prst="rect">
                <a:avLst/>
              </a:prstGeom>
              <a:blipFill rotWithShape="0">
                <a:blip r:embed="rId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87824" y="781881"/>
                <a:ext cx="2465510" cy="531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781881"/>
                <a:ext cx="2465510" cy="531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71800" y="1424366"/>
                <a:ext cx="4128053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424366"/>
                <a:ext cx="4128053" cy="410112"/>
              </a:xfrm>
              <a:prstGeom prst="rect">
                <a:avLst/>
              </a:prstGeom>
              <a:blipFill rotWithShape="0"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6457" y="198884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Plank-Fokker Equation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92853" y="2487775"/>
                <a:ext cx="5357813" cy="1357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853" y="2487775"/>
                <a:ext cx="5357813" cy="1357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57130" y="4122545"/>
                <a:ext cx="1023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en-US" altLang="zh-CN" dirty="0" smtClean="0">
                    <a:latin typeface="Centaur" panose="02030504050205020304" pitchFamily="18" charset="0"/>
                    <a:ea typeface="GulimChe" panose="020B0609000101010101" pitchFamily="49" charset="-12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latin typeface="Centaur" panose="02030504050205020304" pitchFamily="18" charset="0"/>
                  <a:ea typeface="GulimChe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30" y="4122545"/>
                <a:ext cx="102329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389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46635" y="3975314"/>
                <a:ext cx="4572000" cy="7820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635" y="3975314"/>
                <a:ext cx="4572000" cy="7820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108416" y="5090321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Liouville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Equation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572000" y="1988840"/>
            <a:ext cx="0" cy="27456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476672"/>
            <a:ext cx="7938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basic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4277" y="630560"/>
            <a:ext cx="3101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7C80"/>
                </a:solidFill>
                <a:latin typeface="Centaur" panose="02030504050205020304" pitchFamily="18" charset="0"/>
              </a:rPr>
              <a:t>cd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 smtClean="0">
                <a:latin typeface="Centaur" panose="02030504050205020304" pitchFamily="18" charset="0"/>
              </a:rPr>
              <a:t>--</a:t>
            </a:r>
            <a:r>
              <a:rPr lang="zh-CN" altLang="en-US" dirty="0" smtClean="0">
                <a:latin typeface="Centaur" panose="02030504050205020304" pitchFamily="18" charset="0"/>
              </a:rPr>
              <a:t> </a:t>
            </a:r>
            <a:r>
              <a:rPr lang="en-US" altLang="zh-CN" dirty="0" smtClean="0">
                <a:latin typeface="Centaur" panose="02030504050205020304" pitchFamily="18" charset="0"/>
              </a:rPr>
              <a:t>go into a directory</a:t>
            </a:r>
            <a:endParaRPr lang="en-US" altLang="zh-CN" dirty="0">
              <a:latin typeface="Centaur" panose="02030504050205020304" pitchFamily="18" charset="0"/>
            </a:endParaRPr>
          </a:p>
          <a:p>
            <a:r>
              <a:rPr lang="en-US" altLang="zh-CN" dirty="0">
                <a:solidFill>
                  <a:srgbClr val="FF7C80"/>
                </a:solidFill>
                <a:latin typeface="Centaur" panose="02030504050205020304" pitchFamily="18" charset="0"/>
              </a:rPr>
              <a:t>cd ..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 smtClean="0">
                <a:latin typeface="Centaur" panose="02030504050205020304" pitchFamily="18" charset="0"/>
              </a:rPr>
              <a:t>-- go into parent directory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</a:rPr>
              <a:t>cd -</a:t>
            </a:r>
            <a:r>
              <a:rPr lang="en-US" altLang="zh-CN" dirty="0" smtClean="0">
                <a:latin typeface="Centaur" panose="02030504050205020304" pitchFamily="18" charset="0"/>
              </a:rPr>
              <a:t> -- go into the last directory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</a:rPr>
              <a:t>tab </a:t>
            </a:r>
            <a:r>
              <a:rPr lang="en-US" altLang="zh-CN" dirty="0" smtClean="0"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-- </a:t>
            </a:r>
            <a:r>
              <a:rPr lang="en-US" altLang="zh-CN" dirty="0" smtClean="0">
                <a:latin typeface="Centaur" panose="02030504050205020304" pitchFamily="18" charset="0"/>
              </a:rPr>
              <a:t>auto complete</a:t>
            </a:r>
            <a:endParaRPr lang="en-US" altLang="zh-CN" dirty="0">
              <a:latin typeface="Centaur" panose="020305040502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1311" y="2473871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err="1">
                <a:latin typeface="Centaur" panose="02030504050205020304" pitchFamily="18" charset="0"/>
                <a:ea typeface="GulimChe" panose="020B0609000101010101" pitchFamily="49" charset="-127"/>
              </a:rPr>
              <a:t>ssh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84" y="2144947"/>
            <a:ext cx="936104" cy="10540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91880" y="2289205"/>
            <a:ext cx="23583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ssh xggong@10.92.2.163</a:t>
            </a:r>
          </a:p>
          <a:p>
            <a:r>
              <a:rPr lang="en-US" altLang="zh-CN" sz="140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password: gjzzw224</a:t>
            </a:r>
          </a:p>
          <a:p>
            <a:r>
              <a:rPr lang="en-US" altLang="zh-CN" sz="140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./ZHANGJIANG.sh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630559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7C80"/>
                </a:solidFill>
                <a:latin typeface="Centaur" panose="02030504050205020304" pitchFamily="18" charset="0"/>
              </a:rPr>
              <a:t>ls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– view the file list</a:t>
            </a:r>
          </a:p>
          <a:p>
            <a:r>
              <a:rPr lang="en-US" altLang="zh-CN" dirty="0" err="1">
                <a:solidFill>
                  <a:srgbClr val="FF7C80"/>
                </a:solidFill>
                <a:latin typeface="Centaur" panose="02030504050205020304" pitchFamily="18" charset="0"/>
              </a:rPr>
              <a:t>mkdir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–</a:t>
            </a:r>
            <a:r>
              <a:rPr lang="zh-CN" altLang="en-US" dirty="0"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make directory</a:t>
            </a:r>
          </a:p>
          <a:p>
            <a:r>
              <a:rPr lang="en-US" altLang="zh-CN" dirty="0" err="1">
                <a:solidFill>
                  <a:srgbClr val="FF7C80"/>
                </a:solidFill>
                <a:latin typeface="Centaur" panose="02030504050205020304" pitchFamily="18" charset="0"/>
              </a:rPr>
              <a:t>rm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– remove file</a:t>
            </a:r>
          </a:p>
          <a:p>
            <a:r>
              <a:rPr lang="en-US" altLang="zh-CN" dirty="0" err="1">
                <a:solidFill>
                  <a:srgbClr val="FF7C80"/>
                </a:solidFill>
                <a:latin typeface="Centaur" panose="02030504050205020304" pitchFamily="18" charset="0"/>
              </a:rPr>
              <a:t>rm</a:t>
            </a:r>
            <a:r>
              <a:rPr lang="en-US" altLang="zh-CN" dirty="0">
                <a:solidFill>
                  <a:srgbClr val="FF7C80"/>
                </a:solidFill>
                <a:latin typeface="Centaur" panose="02030504050205020304" pitchFamily="18" charset="0"/>
              </a:rPr>
              <a:t> –r</a:t>
            </a:r>
            <a:r>
              <a:rPr lang="en-US" altLang="zh-CN" dirty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–</a:t>
            </a:r>
            <a:r>
              <a:rPr lang="zh-CN" altLang="en-US" dirty="0">
                <a:latin typeface="Centaur" panose="02030504050205020304" pitchFamily="18" charset="0"/>
              </a:rPr>
              <a:t> </a:t>
            </a:r>
            <a:r>
              <a:rPr lang="en-US" altLang="zh-CN" dirty="0">
                <a:latin typeface="Centaur" panose="02030504050205020304" pitchFamily="18" charset="0"/>
              </a:rPr>
              <a:t>remove directory</a:t>
            </a:r>
          </a:p>
        </p:txBody>
      </p:sp>
      <p:sp>
        <p:nvSpPr>
          <p:cNvPr id="15" name="矩形 14"/>
          <p:cNvSpPr/>
          <p:nvPr/>
        </p:nvSpPr>
        <p:spPr>
          <a:xfrm>
            <a:off x="591311" y="3474029"/>
            <a:ext cx="112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err="1">
                <a:latin typeface="Centaur" panose="02030504050205020304" pitchFamily="18" charset="0"/>
                <a:ea typeface="GulimChe" panose="020B0609000101010101" pitchFamily="49" charset="-127"/>
              </a:rPr>
              <a:t>Winscp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56176" y="245790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remote console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57" y="3332053"/>
            <a:ext cx="955005" cy="102261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491880" y="3474029"/>
            <a:ext cx="2520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host:10.92.2.163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username :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xggong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password : gjzzw224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cd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zhangjiang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176" y="35730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remote 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filesystem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1311" y="4580631"/>
            <a:ext cx="21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Vim &amp; Sublime Text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6172738" y="458063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text editor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1311" y="5288177"/>
            <a:ext cx="757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Tar</a:t>
            </a:r>
          </a:p>
        </p:txBody>
      </p:sp>
      <p:sp>
        <p:nvSpPr>
          <p:cNvPr id="24" name="矩形 23"/>
          <p:cNvSpPr/>
          <p:nvPr/>
        </p:nvSpPr>
        <p:spPr>
          <a:xfrm>
            <a:off x="1479726" y="5311005"/>
            <a:ext cx="4759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entaur" panose="02030504050205020304" pitchFamily="18" charset="0"/>
              </a:rPr>
              <a:t>download </a:t>
            </a:r>
            <a:r>
              <a:rPr lang="en-US" altLang="zh-CN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lammps.tar.gz</a:t>
            </a:r>
            <a:r>
              <a:rPr lang="en-US" altLang="zh-CN" sz="1400" dirty="0" smtClean="0">
                <a:latin typeface="Centaur" panose="02030504050205020304" pitchFamily="18" charset="0"/>
              </a:rPr>
              <a:t> at </a:t>
            </a:r>
            <a:r>
              <a:rPr lang="zh-CN" altLang="en-US" sz="1400" dirty="0" smtClean="0">
                <a:latin typeface="Centaur" panose="02030504050205020304" pitchFamily="18" charset="0"/>
              </a:rPr>
              <a:t>http</a:t>
            </a:r>
            <a:r>
              <a:rPr lang="zh-CN" altLang="en-US" sz="1400" dirty="0">
                <a:latin typeface="Centaur" panose="02030504050205020304" pitchFamily="18" charset="0"/>
              </a:rPr>
              <a:t>://lammps.sandia.gov/download.</a:t>
            </a:r>
            <a:r>
              <a:rPr lang="zh-CN" altLang="en-US" sz="1400" dirty="0" smtClean="0">
                <a:latin typeface="Centaur" panose="02030504050205020304" pitchFamily="18" charset="0"/>
              </a:rPr>
              <a:t>html</a:t>
            </a:r>
            <a:endParaRPr lang="en-US" altLang="zh-CN" sz="1400" dirty="0" smtClean="0">
              <a:latin typeface="Centaur" panose="02030504050205020304" pitchFamily="18" charset="0"/>
            </a:endParaRPr>
          </a:p>
          <a:p>
            <a:r>
              <a:rPr lang="en-US" altLang="zh-CN" sz="1400" dirty="0" smtClean="0">
                <a:latin typeface="Centaur" panose="02030504050205020304" pitchFamily="18" charset="0"/>
              </a:rPr>
              <a:t>tar </a:t>
            </a:r>
            <a:r>
              <a:rPr lang="en-US" altLang="zh-CN" sz="1400" dirty="0" err="1" smtClean="0">
                <a:latin typeface="Centaur" panose="02030504050205020304" pitchFamily="18" charset="0"/>
              </a:rPr>
              <a:t>xvf</a:t>
            </a:r>
            <a:r>
              <a:rPr lang="en-US" altLang="zh-CN" sz="1400" dirty="0" smtClean="0">
                <a:latin typeface="Centaur" panose="02030504050205020304" pitchFamily="18" charset="0"/>
              </a:rPr>
              <a:t> lammps.tar.gz</a:t>
            </a:r>
            <a:endParaRPr lang="zh-CN" altLang="en-US" sz="1400" dirty="0">
              <a:latin typeface="Centaur" panose="020305040502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91432" y="53264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xtract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 files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1212" y="514415"/>
            <a:ext cx="15294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Source structure</a:t>
            </a: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1" y="440439"/>
            <a:ext cx="4239937" cy="3060569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131840" y="212541"/>
            <a:ext cx="216024" cy="480155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47864" y="27875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manual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831716" y="764704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082746" y="455779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scripts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831716" y="1458301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082746" y="1149376"/>
            <a:ext cx="107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cpp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source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349500" y="1186287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600530" y="877362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potential files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356024" y="3501008"/>
            <a:ext cx="8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src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788072" y="3645024"/>
            <a:ext cx="0" cy="1008112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868854" y="3501008"/>
            <a:ext cx="239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packages like “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manybody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”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68854" y="3788206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user-packages </a:t>
            </a: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like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“user-phonon”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68854" y="410284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MAKE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84951" y="435305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cpp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&amp; h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5681695" y="3712120"/>
            <a:ext cx="309687" cy="1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026054" y="3527454"/>
            <a:ext cx="1859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make yes-</a:t>
            </a:r>
            <a:r>
              <a:rPr lang="en-US" altLang="zh-CN" dirty="0" err="1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manybody</a:t>
            </a:r>
            <a:endParaRPr lang="zh-CN" altLang="en-US" dirty="0">
              <a:solidFill>
                <a:srgbClr val="FF7C8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80214" y="3825273"/>
            <a:ext cx="353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copy the code in MANYBODY into current folder</a:t>
            </a:r>
            <a:endParaRPr lang="zh-CN" altLang="en-US" sz="1400" dirty="0"/>
          </a:p>
        </p:txBody>
      </p:sp>
      <p:sp>
        <p:nvSpPr>
          <p:cNvPr id="38" name="矩形 37"/>
          <p:cNvSpPr/>
          <p:nvPr/>
        </p:nvSpPr>
        <p:spPr>
          <a:xfrm>
            <a:off x="2699791" y="5097767"/>
            <a:ext cx="1106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cd stubs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make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make serial</a:t>
            </a:r>
            <a:endParaRPr lang="zh-CN" altLang="en-US" dirty="0">
              <a:solidFill>
                <a:srgbClr val="FF7C8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4509" y="509776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compile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62249" y="5097767"/>
            <a:ext cx="1720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you get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lmp_serial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1212" y="514415"/>
            <a:ext cx="15585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smtClean="0">
                <a:latin typeface="Centaur" panose="02030504050205020304" pitchFamily="18" charset="0"/>
                <a:ea typeface="GulimChe" panose="020B0609000101010101" pitchFamily="49" charset="-127"/>
              </a:rPr>
              <a:t>g++ &amp; Makefile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43808" y="797697"/>
            <a:ext cx="3196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g++ -c hello.cpp –o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hello.o</a:t>
            </a:r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g++ -c world.cpp –o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world.o</a:t>
            </a:r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g++ 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hello.o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world.o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–o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helloworld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2051" y="94530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compile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73686" y="1314634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link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9592" y="1708228"/>
            <a:ext cx="269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6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Makefile</a:t>
            </a:r>
            <a:r>
              <a:rPr lang="en-US" altLang="zh-CN" sz="16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: dependency translation</a:t>
            </a:r>
            <a:endParaRPr lang="en-US" altLang="zh-CN" sz="16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71800" y="3739141"/>
            <a:ext cx="4572000" cy="1169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objects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= 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hello.o world.o</a:t>
            </a:r>
          </a:p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all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$(objects)</a:t>
            </a: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g++ $(objects)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-o </a:t>
            </a:r>
            <a:r>
              <a:rPr lang="pt-BR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helloworld</a:t>
            </a:r>
            <a:endParaRPr lang="pt-BR" altLang="zh-CN" sz="1400" dirty="0" smtClean="0">
              <a:solidFill>
                <a:srgbClr val="333333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$(objects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):%.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 : %.c</a:t>
            </a: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g++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-c </a:t>
            </a:r>
            <a:r>
              <a:rPr lang="pt-BR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$&lt;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-o </a:t>
            </a:r>
            <a:r>
              <a:rPr lang="pt-BR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$@</a:t>
            </a:r>
            <a:endParaRPr lang="zh-CN" altLang="en-US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01363" y="2157368"/>
            <a:ext cx="4572000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all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hello.o world.o</a:t>
            </a: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g++ hello.o world.o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-o </a:t>
            </a:r>
            <a:r>
              <a:rPr lang="pt-BR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helloworld</a:t>
            </a:r>
            <a:endParaRPr lang="pt-BR" altLang="zh-CN" sz="1400" dirty="0" smtClean="0">
              <a:solidFill>
                <a:srgbClr val="333333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hello.o: hello.c</a:t>
            </a:r>
          </a:p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g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++ -c hello.c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-o hello.o</a:t>
            </a:r>
            <a:endParaRPr lang="pt-BR" altLang="zh-CN" sz="1400" dirty="0" smtClean="0">
              <a:solidFill>
                <a:srgbClr val="333333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world.o: world.c</a:t>
            </a: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pt-BR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g++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-c world.c</a:t>
            </a:r>
            <a:r>
              <a:rPr lang="pt-BR" altLang="zh-CN" sz="1400" dirty="0" smtClean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-o world.o</a:t>
            </a:r>
            <a:endParaRPr lang="zh-CN" altLang="en-US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44873" y="3770979"/>
                <a:ext cx="4039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sz="2400" dirty="0" smtClean="0">
                  <a:solidFill>
                    <a:srgbClr val="FF7C8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3" y="3770979"/>
                <a:ext cx="40395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448" r="-895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699792" y="496634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</a:t>
            </a:r>
            <a:endParaRPr lang="zh-CN" altLang="en-US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1212" y="514415"/>
            <a:ext cx="9734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Execute</a:t>
            </a: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68280" y="760636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./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lmp_serial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&lt;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in.lmp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sz="1400" dirty="0" smtClean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8280" y="1068413"/>
            <a:ext cx="5269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mpirun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–n 2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lmp_parallel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&lt;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in.lmp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&gt;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log.out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sz="1400" dirty="0" smtClean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1931" y="19888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pbs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3808" y="1988840"/>
            <a:ext cx="590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qsub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qstat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qdel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518" y="3573016"/>
            <a:ext cx="1910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600" dirty="0" err="1">
                <a:latin typeface="Centaur" panose="02030504050205020304" pitchFamily="18" charset="0"/>
                <a:ea typeface="GulimChe" panose="020B0609000101010101" pitchFamily="49" charset="-127"/>
              </a:rPr>
              <a:t>Excute</a:t>
            </a:r>
            <a:r>
              <a:rPr lang="en-US" altLang="zh-CN" sz="1600" dirty="0">
                <a:latin typeface="Centaur" panose="02030504050205020304" pitchFamily="18" charset="0"/>
                <a:ea typeface="GulimChe" panose="020B0609000101010101" pitchFamily="49" charset="-127"/>
              </a:rPr>
              <a:t> in Windows</a:t>
            </a:r>
          </a:p>
        </p:txBody>
      </p:sp>
      <p:sp>
        <p:nvSpPr>
          <p:cNvPr id="12" name="矩形 11"/>
          <p:cNvSpPr/>
          <p:nvPr/>
        </p:nvSpPr>
        <p:spPr>
          <a:xfrm>
            <a:off x="2843808" y="3555137"/>
            <a:ext cx="41603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download </a:t>
            </a:r>
            <a:r>
              <a:rPr lang="en-US" altLang="zh-CN" sz="1400" dirty="0" err="1" smtClean="0">
                <a:solidFill>
                  <a:srgbClr val="FF7C80"/>
                </a:solidFill>
                <a:latin typeface="Centaur" panose="02030504050205020304" pitchFamily="18" charset="0"/>
              </a:rPr>
              <a:t>lammps</a:t>
            </a:r>
            <a:r>
              <a:rPr lang="en-US" altLang="zh-CN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 at </a:t>
            </a:r>
            <a:r>
              <a:rPr lang="zh-CN" altLang="en-US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http</a:t>
            </a:r>
            <a:r>
              <a:rPr lang="zh-CN" altLang="en-US" sz="1400" dirty="0">
                <a:solidFill>
                  <a:srgbClr val="FF7C80"/>
                </a:solidFill>
                <a:latin typeface="Centaur" panose="02030504050205020304" pitchFamily="18" charset="0"/>
              </a:rPr>
              <a:t>://rpm.lammps.org/windows.</a:t>
            </a:r>
            <a:r>
              <a:rPr lang="zh-CN" altLang="en-US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html</a:t>
            </a:r>
            <a:endParaRPr lang="en-US" altLang="zh-CN" sz="1400" dirty="0" smtClean="0">
              <a:solidFill>
                <a:srgbClr val="FF7C80"/>
              </a:solidFill>
              <a:latin typeface="Centaur" panose="02030504050205020304" pitchFamily="18" charset="0"/>
            </a:endParaRPr>
          </a:p>
          <a:p>
            <a:r>
              <a:rPr lang="en-US" altLang="zh-CN" sz="1400" dirty="0" err="1" smtClean="0">
                <a:solidFill>
                  <a:srgbClr val="FF7C80"/>
                </a:solidFill>
                <a:latin typeface="Centaur" panose="02030504050205020304" pitchFamily="18" charset="0"/>
              </a:rPr>
              <a:t>ctrl+r</a:t>
            </a:r>
            <a:r>
              <a:rPr lang="en-US" altLang="zh-CN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 </a:t>
            </a:r>
          </a:p>
          <a:p>
            <a:r>
              <a:rPr lang="en-US" altLang="zh-CN" sz="1400" dirty="0" err="1" smtClean="0">
                <a:solidFill>
                  <a:srgbClr val="FF7C80"/>
                </a:solidFill>
                <a:latin typeface="Centaur" panose="02030504050205020304" pitchFamily="18" charset="0"/>
              </a:rPr>
              <a:t>cmd</a:t>
            </a:r>
            <a:endParaRPr lang="en-US" altLang="zh-CN" sz="1400" dirty="0" smtClean="0">
              <a:solidFill>
                <a:srgbClr val="FF7C80"/>
              </a:solidFill>
              <a:latin typeface="Centaur" panose="02030504050205020304" pitchFamily="18" charset="0"/>
            </a:endParaRPr>
          </a:p>
          <a:p>
            <a:r>
              <a:rPr lang="en-US" altLang="zh-CN" sz="1400" dirty="0" smtClean="0">
                <a:solidFill>
                  <a:srgbClr val="FF7C80"/>
                </a:solidFill>
                <a:latin typeface="Centaur" panose="02030504050205020304" pitchFamily="18" charset="0"/>
              </a:rPr>
              <a:t>lammps.exe&lt;</a:t>
            </a:r>
            <a:r>
              <a:rPr lang="en-US" altLang="zh-CN" sz="1400" dirty="0" err="1" smtClean="0">
                <a:solidFill>
                  <a:srgbClr val="FF7C80"/>
                </a:solidFill>
                <a:latin typeface="Centaur" panose="02030504050205020304" pitchFamily="18" charset="0"/>
              </a:rPr>
              <a:t>in.lmp</a:t>
            </a:r>
            <a:endParaRPr lang="zh-CN" altLang="en-US" sz="1400" dirty="0">
              <a:solidFill>
                <a:srgbClr val="FF7C8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4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1212" y="514415"/>
            <a:ext cx="18110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VMD,ovito,qutemol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12" y="1204296"/>
            <a:ext cx="9906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12" y="2373056"/>
            <a:ext cx="1000125" cy="1133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48965"/>
            <a:ext cx="3096344" cy="23222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87" y="3553724"/>
            <a:ext cx="1000125" cy="1133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92594" y="149232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rendering, coloring</a:t>
            </a:r>
          </a:p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animation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64490" y="2616627"/>
            <a:ext cx="250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animation, biomolecule render, interactive MD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2594" y="3868592"/>
            <a:ext cx="250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electronic structure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3001947"/>
            <a:ext cx="3298750" cy="24719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887" y="4749619"/>
            <a:ext cx="981075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03239" y="4961288"/>
            <a:ext cx="18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realistic rendering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192794" y="1815493"/>
            <a:ext cx="451214" cy="77770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083032" y="5065684"/>
            <a:ext cx="451214" cy="77770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79712" y="522872"/>
            <a:ext cx="16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a cooler renderer 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4" y="1386050"/>
            <a:ext cx="3309409" cy="1896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67" y="3553470"/>
            <a:ext cx="3579706" cy="20515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3313311" cy="18988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3" y="1239720"/>
            <a:ext cx="3802707" cy="21892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212" y="514415"/>
            <a:ext cx="18110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VMD,ovito,qutemol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9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1212" y="514415"/>
            <a:ext cx="1848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sz="2000" dirty="0">
                <a:latin typeface="Centaur" panose="02030504050205020304" pitchFamily="18" charset="0"/>
                <a:ea typeface="GulimChe" panose="020B0609000101010101" pitchFamily="49" charset="-127"/>
              </a:rPr>
              <a:t>cript 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Framework</a:t>
            </a:r>
            <a:endParaRPr lang="en-US" altLang="zh-CN" sz="20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47864" y="620688"/>
            <a:ext cx="3164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Centaur" panose="02030504050205020304" pitchFamily="18" charset="0"/>
              </a:rPr>
              <a:t>http://lammps.sandia.gov/doc/Manual.html</a:t>
            </a:r>
          </a:p>
        </p:txBody>
      </p:sp>
      <p:sp>
        <p:nvSpPr>
          <p:cNvPr id="11" name="矩形 10"/>
          <p:cNvSpPr/>
          <p:nvPr/>
        </p:nvSpPr>
        <p:spPr>
          <a:xfrm>
            <a:off x="1187624" y="1412776"/>
            <a:ext cx="7848871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# 3d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Lennard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-Jones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nvt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ensemble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units         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metal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atom_style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atomic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boundary p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lattice        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fcc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5.41229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box1 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block 0 5 0 5 0 5 units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lattice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create_box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1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box1</a:t>
            </a:r>
          </a:p>
          <a:p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create_atoms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1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box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mass            1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39.948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pair_style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lj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/cut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8.5125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pair_coeff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* * 0.0103235761 3.405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8.5125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neighbor        2.0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bin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neigh_modify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every 2 delay 10 check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yes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9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75856" y="2708920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#use box1 to define 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 space where atoms are in .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there’s 1 type of atoms</a:t>
            </a:r>
            <a:endParaRPr lang="zh-CN" altLang="en-US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47864" y="1860200"/>
            <a:ext cx="626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others are charge … there is a variable representing charge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7824" y="1639530"/>
            <a:ext cx="2650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#unit system : metal ,</a:t>
            </a:r>
            <a:r>
              <a:rPr lang="en-US" altLang="zh-CN" sz="1400" dirty="0" err="1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lj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en-US" altLang="zh-CN" sz="1400" dirty="0" err="1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si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…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888" y="157797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Setup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310014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Material</a:t>
            </a:r>
          </a:p>
        </p:txBody>
      </p:sp>
      <p:sp>
        <p:nvSpPr>
          <p:cNvPr id="18" name="矩形 17"/>
          <p:cNvSpPr/>
          <p:nvPr/>
        </p:nvSpPr>
        <p:spPr>
          <a:xfrm>
            <a:off x="4297646" y="2267580"/>
            <a:ext cx="2414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#lattice type and constant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51367" y="2502759"/>
            <a:ext cx="3454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#geometrical objects,  named as box1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97269" y="3142521"/>
            <a:ext cx="5551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#create the type 1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atom at all the lattice sites within the box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64032" y="3330282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#mass of atom type 1 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55077" y="3755207"/>
            <a:ext cx="3223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#define potential and set cut radius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54762" y="3966966"/>
            <a:ext cx="3397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#for all types of atoms set parameter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48033" y="4372885"/>
            <a:ext cx="2566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#neighbor list type and size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34843" y="4640237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#update rate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77696" y="271343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Manual</a:t>
            </a:r>
          </a:p>
        </p:txBody>
      </p:sp>
      <p:sp>
        <p:nvSpPr>
          <p:cNvPr id="27" name="矩形 26"/>
          <p:cNvSpPr/>
          <p:nvPr/>
        </p:nvSpPr>
        <p:spPr>
          <a:xfrm>
            <a:off x="3197269" y="206604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#boundary type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986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1212" y="514415"/>
            <a:ext cx="1848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sz="2000" dirty="0">
                <a:latin typeface="Centaur" panose="02030504050205020304" pitchFamily="18" charset="0"/>
                <a:ea typeface="GulimChe" panose="020B0609000101010101" pitchFamily="49" charset="-127"/>
              </a:rPr>
              <a:t>cript 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Framework</a:t>
            </a:r>
            <a:endParaRPr lang="en-US" altLang="zh-CN" sz="20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28250" y="1390393"/>
            <a:ext cx="705725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0.001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dump d1 all atom 20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dump.lammpstrj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dump_modify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d1 sort id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          20                                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#output to screen every 20 steps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thermo_style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  custom step  temp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pe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etotal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lx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ly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lz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#which value to be output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        all create 40 1234567 mom yes  rot yes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dist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gaussian</a:t>
            </a:r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 smtClean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            a1 all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nvt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temp 40.0  40.0 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0.1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region          box2 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block 0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 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0 5 0 5 units lattice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group           g1 region box2 </a:t>
            </a: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compute T1 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g1 temp</a:t>
            </a:r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sqo1 all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ave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/time 1 5000 10000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c_T1 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c_thermo_temp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c_thermo_pe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file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log.Ave</a:t>
            </a:r>
            <a:endParaRPr lang="en-US" altLang="zh-CN" sz="14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run             10000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048" y="1628800"/>
            <a:ext cx="3608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output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structure to file , labeled as d1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048" y="1844824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sort according to id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4048" y="1370699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1(fs)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80796" y="5081051"/>
            <a:ext cx="6346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average and output, compute T1 is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excuted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so as 2 default computes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4263" y="3287173"/>
            <a:ext cx="3356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#NVT with start T=40, end T=40, relaxation time=0.1 (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ps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3287173"/>
            <a:ext cx="103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Device</a:t>
            </a:r>
          </a:p>
        </p:txBody>
      </p:sp>
      <p:sp>
        <p:nvSpPr>
          <p:cNvPr id="13" name="矩形 12"/>
          <p:cNvSpPr/>
          <p:nvPr/>
        </p:nvSpPr>
        <p:spPr>
          <a:xfrm>
            <a:off x="-13448" y="4153743"/>
            <a:ext cx="118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Measure</a:t>
            </a:r>
            <a:endParaRPr lang="en-US" altLang="zh-CN" dirty="0"/>
          </a:p>
        </p:txBody>
      </p:sp>
      <p:sp>
        <p:nvSpPr>
          <p:cNvPr id="29" name="矩形 28"/>
          <p:cNvSpPr/>
          <p:nvPr/>
        </p:nvSpPr>
        <p:spPr>
          <a:xfrm>
            <a:off x="5352861" y="5520315"/>
            <a:ext cx="2776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#run for 10000 times</a:t>
            </a:r>
            <a:r>
              <a:rPr lang="zh-CN" altLang="en-US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（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10ps</a:t>
            </a:r>
            <a:r>
              <a:rPr lang="zh-CN" altLang="en-US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）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1833280" y="2906407"/>
            <a:ext cx="5933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#initial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velocity to 40K with Gaussian distribution of seed 1234567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,moveout drift and remained rotation</a:t>
            </a:r>
            <a:endParaRPr lang="zh-CN" altLang="en-US" sz="1400" dirty="0"/>
          </a:p>
        </p:txBody>
      </p:sp>
      <p:sp>
        <p:nvSpPr>
          <p:cNvPr id="31" name="矩形 30"/>
          <p:cNvSpPr/>
          <p:nvPr/>
        </p:nvSpPr>
        <p:spPr>
          <a:xfrm>
            <a:off x="5199503" y="3954564"/>
            <a:ext cx="2433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define group using box2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03848" y="4195113"/>
            <a:ext cx="5812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define a compute name as T1,calculating the temperature of g1</a:t>
            </a:r>
            <a:endParaRPr lang="zh-CN" altLang="en-US" sz="1400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91861" y="587855"/>
            <a:ext cx="6399750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</a:t>
            </a:r>
            <a:r>
              <a:rPr lang="en-US" altLang="zh-CN" sz="33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utline</a:t>
            </a:r>
            <a:endParaRPr sz="33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1048165" y="1519494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1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2381" y="151949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Molecular Dynamics &amp; </a:t>
            </a:r>
            <a:r>
              <a:rPr lang="en-US" altLang="zh-CN" dirty="0" err="1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 Realization</a:t>
            </a:r>
            <a:endParaRPr lang="zh-CN" altLang="en-US" dirty="0" smtClean="0">
              <a:solidFill>
                <a:srgbClr val="FF7C80"/>
              </a:solidFill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1052722" y="2192249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2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20229" y="2906538"/>
            <a:ext cx="544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Data Analysis with Python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  <a:ea typeface="方正兰亭超细黑简体" panose="02000000000000000000" pitchFamily="2" charset="-122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048165" y="2889237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3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95602" y="220026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Thermal Conductivity Theory &amp; Simulation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  <a:ea typeface="方正兰亭超细黑简体" panose="02000000000000000000" pitchFamily="2" charset="-122"/>
            </a:endParaRPr>
          </a:p>
        </p:txBody>
      </p:sp>
      <p:sp>
        <p:nvSpPr>
          <p:cNvPr id="32" name="CustomShape 1"/>
          <p:cNvSpPr/>
          <p:nvPr/>
        </p:nvSpPr>
        <p:spPr>
          <a:xfrm>
            <a:off x="1048165" y="3612811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4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92381" y="3612811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Thermal Properties of 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Ar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 &amp; GNR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  <a:ea typeface="方正兰亭超细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68845" y="151949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Method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68844" y="2225766"/>
            <a:ext cx="12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Direction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70858" y="289273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Trick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68845" y="361281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Use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1048165" y="4380103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5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92381" y="438010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Doping &amp; 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Rctification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 &amp; Final Project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  <a:ea typeface="方正兰亭超细黑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8845" y="438010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Explore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0" name="CustomShape 1"/>
          <p:cNvSpPr/>
          <p:nvPr/>
        </p:nvSpPr>
        <p:spPr>
          <a:xfrm>
            <a:off x="1043608" y="5085184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6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987824" y="50851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  <a:ea typeface="Malgun Gothic" panose="020B0503020000020004" pitchFamily="34" charset="-127"/>
              </a:rPr>
              <a:t>Personal Presentation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  <a:ea typeface="方正兰亭超细黑简体" panose="02000000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80813" y="5085183"/>
            <a:ext cx="169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Summarize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0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53012" y="1224613"/>
            <a:ext cx="530962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 ID group-ID ave/time Nevery Nrepeat Nfreq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1484784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Nevery Nrepeat </a:t>
            </a:r>
            <a:r>
              <a:rPr lang="zh-CN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Nfreq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=2 3 10</a:t>
            </a:r>
            <a:endParaRPr lang="zh-CN" altLang="en-US" sz="1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308560" y="1638672"/>
            <a:ext cx="3159453" cy="1154507"/>
            <a:chOff x="4704243" y="4834700"/>
            <a:chExt cx="3159453" cy="1154507"/>
          </a:xfrm>
        </p:grpSpPr>
        <p:sp>
          <p:nvSpPr>
            <p:cNvPr id="7" name="矩形 6"/>
            <p:cNvSpPr/>
            <p:nvPr/>
          </p:nvSpPr>
          <p:spPr>
            <a:xfrm>
              <a:off x="4704243" y="5181533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6 8 10</a:t>
              </a:r>
              <a:endParaRPr lang="zh-CN" altLang="en-US" sz="1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101788" y="4834700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694706" y="5171318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16 18 20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268052" y="4834700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  <a:endParaRPr lang="zh-CN" altLang="en-US" sz="1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83941" y="5203055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26 28 30</a:t>
              </a:r>
              <a:endParaRPr lang="zh-CN" altLang="en-US" sz="1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450173" y="4838546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30</a:t>
              </a:r>
              <a:endParaRPr lang="zh-CN" altLang="en-US" sz="1400" dirty="0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5286337" y="5415391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004048" y="5636385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473926" y="5415391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6191637" y="5636385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7661515" y="5460436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7379226" y="5681430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631212" y="514415"/>
            <a:ext cx="1292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upplement</a:t>
            </a:r>
            <a:endParaRPr lang="en-US" altLang="zh-CN" sz="20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339" y="29437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 a1 all </a:t>
            </a:r>
            <a:r>
              <a:rPr lang="en-US" altLang="zh-CN" sz="1400" dirty="0" err="1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nvt</a:t>
            </a:r>
            <a:r>
              <a:rPr lang="en-US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40.0  </a:t>
            </a:r>
            <a:r>
              <a:rPr lang="en-US" altLang="zh-CN" sz="1400" dirty="0" smtClean="0">
                <a:solidFill>
                  <a:srgbClr val="FF7C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100.0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400" b="1" dirty="0" err="1"/>
              <a:t>Tdamp</a:t>
            </a:r>
            <a:endParaRPr lang="en-US" altLang="zh-CN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120127" y="5319283"/>
            <a:ext cx="21876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120127" y="3867279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0127" y="4347439"/>
            <a:ext cx="1683804" cy="611804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7623" y="4852739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40.0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3410" y="3832004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42174" y="4154059"/>
            <a:ext cx="58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100.0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793680" y="4239263"/>
            <a:ext cx="10251" cy="10421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610522" y="5401753"/>
            <a:ext cx="58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tEnd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48064" y="2930853"/>
            <a:ext cx="2903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is usually 0.01*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812988" y="5309058"/>
            <a:ext cx="206475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3812988" y="3857054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3817472" y="4347439"/>
            <a:ext cx="1224136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任意多边形 47"/>
          <p:cNvSpPr/>
          <p:nvPr/>
        </p:nvSpPr>
        <p:spPr>
          <a:xfrm>
            <a:off x="3828138" y="4261986"/>
            <a:ext cx="1141462" cy="133874"/>
          </a:xfrm>
          <a:custGeom>
            <a:avLst/>
            <a:gdLst>
              <a:gd name="connsiteX0" fmla="*/ 0 w 1282700"/>
              <a:gd name="connsiteY0" fmla="*/ 88900 h 152400"/>
              <a:gd name="connsiteX1" fmla="*/ 44450 w 1282700"/>
              <a:gd name="connsiteY1" fmla="*/ 82550 h 152400"/>
              <a:gd name="connsiteX2" fmla="*/ 63500 w 1282700"/>
              <a:gd name="connsiteY2" fmla="*/ 69850 h 152400"/>
              <a:gd name="connsiteX3" fmla="*/ 88900 w 1282700"/>
              <a:gd name="connsiteY3" fmla="*/ 63500 h 152400"/>
              <a:gd name="connsiteX4" fmla="*/ 120650 w 1282700"/>
              <a:gd name="connsiteY4" fmla="*/ 0 h 152400"/>
              <a:gd name="connsiteX5" fmla="*/ 127000 w 1282700"/>
              <a:gd name="connsiteY5" fmla="*/ 19050 h 152400"/>
              <a:gd name="connsiteX6" fmla="*/ 139700 w 1282700"/>
              <a:gd name="connsiteY6" fmla="*/ 127000 h 152400"/>
              <a:gd name="connsiteX7" fmla="*/ 158750 w 1282700"/>
              <a:gd name="connsiteY7" fmla="*/ 95250 h 152400"/>
              <a:gd name="connsiteX8" fmla="*/ 165100 w 1282700"/>
              <a:gd name="connsiteY8" fmla="*/ 76200 h 152400"/>
              <a:gd name="connsiteX9" fmla="*/ 177800 w 1282700"/>
              <a:gd name="connsiteY9" fmla="*/ 57150 h 152400"/>
              <a:gd name="connsiteX10" fmla="*/ 184150 w 1282700"/>
              <a:gd name="connsiteY10" fmla="*/ 38100 h 152400"/>
              <a:gd name="connsiteX11" fmla="*/ 203200 w 1282700"/>
              <a:gd name="connsiteY11" fmla="*/ 25400 h 152400"/>
              <a:gd name="connsiteX12" fmla="*/ 215900 w 1282700"/>
              <a:gd name="connsiteY12" fmla="*/ 6350 h 152400"/>
              <a:gd name="connsiteX13" fmla="*/ 228600 w 1282700"/>
              <a:gd name="connsiteY13" fmla="*/ 44450 h 152400"/>
              <a:gd name="connsiteX14" fmla="*/ 241300 w 1282700"/>
              <a:gd name="connsiteY14" fmla="*/ 95250 h 152400"/>
              <a:gd name="connsiteX15" fmla="*/ 254000 w 1282700"/>
              <a:gd name="connsiteY15" fmla="*/ 76200 h 152400"/>
              <a:gd name="connsiteX16" fmla="*/ 292100 w 1282700"/>
              <a:gd name="connsiteY16" fmla="*/ 50800 h 152400"/>
              <a:gd name="connsiteX17" fmla="*/ 317500 w 1282700"/>
              <a:gd name="connsiteY17" fmla="*/ 95250 h 152400"/>
              <a:gd name="connsiteX18" fmla="*/ 323850 w 1282700"/>
              <a:gd name="connsiteY18" fmla="*/ 133350 h 152400"/>
              <a:gd name="connsiteX19" fmla="*/ 355600 w 1282700"/>
              <a:gd name="connsiteY19" fmla="*/ 127000 h 152400"/>
              <a:gd name="connsiteX20" fmla="*/ 381000 w 1282700"/>
              <a:gd name="connsiteY20" fmla="*/ 107950 h 152400"/>
              <a:gd name="connsiteX21" fmla="*/ 400050 w 1282700"/>
              <a:gd name="connsiteY21" fmla="*/ 95250 h 152400"/>
              <a:gd name="connsiteX22" fmla="*/ 406400 w 1282700"/>
              <a:gd name="connsiteY22" fmla="*/ 76200 h 152400"/>
              <a:gd name="connsiteX23" fmla="*/ 412750 w 1282700"/>
              <a:gd name="connsiteY23" fmla="*/ 38100 h 152400"/>
              <a:gd name="connsiteX24" fmla="*/ 431800 w 1282700"/>
              <a:gd name="connsiteY24" fmla="*/ 31750 h 152400"/>
              <a:gd name="connsiteX25" fmla="*/ 438150 w 1282700"/>
              <a:gd name="connsiteY25" fmla="*/ 120650 h 152400"/>
              <a:gd name="connsiteX26" fmla="*/ 463550 w 1282700"/>
              <a:gd name="connsiteY26" fmla="*/ 114300 h 152400"/>
              <a:gd name="connsiteX27" fmla="*/ 476250 w 1282700"/>
              <a:gd name="connsiteY27" fmla="*/ 95250 h 152400"/>
              <a:gd name="connsiteX28" fmla="*/ 495300 w 1282700"/>
              <a:gd name="connsiteY28" fmla="*/ 82550 h 152400"/>
              <a:gd name="connsiteX29" fmla="*/ 533400 w 1282700"/>
              <a:gd name="connsiteY29" fmla="*/ 50800 h 152400"/>
              <a:gd name="connsiteX30" fmla="*/ 546100 w 1282700"/>
              <a:gd name="connsiteY30" fmla="*/ 69850 h 152400"/>
              <a:gd name="connsiteX31" fmla="*/ 558800 w 1282700"/>
              <a:gd name="connsiteY31" fmla="*/ 133350 h 152400"/>
              <a:gd name="connsiteX32" fmla="*/ 577850 w 1282700"/>
              <a:gd name="connsiteY32" fmla="*/ 127000 h 152400"/>
              <a:gd name="connsiteX33" fmla="*/ 596900 w 1282700"/>
              <a:gd name="connsiteY33" fmla="*/ 82550 h 152400"/>
              <a:gd name="connsiteX34" fmla="*/ 609600 w 1282700"/>
              <a:gd name="connsiteY34" fmla="*/ 63500 h 152400"/>
              <a:gd name="connsiteX35" fmla="*/ 654050 w 1282700"/>
              <a:gd name="connsiteY35" fmla="*/ 44450 h 152400"/>
              <a:gd name="connsiteX36" fmla="*/ 679450 w 1282700"/>
              <a:gd name="connsiteY36" fmla="*/ 57150 h 152400"/>
              <a:gd name="connsiteX37" fmla="*/ 704850 w 1282700"/>
              <a:gd name="connsiteY37" fmla="*/ 120650 h 152400"/>
              <a:gd name="connsiteX38" fmla="*/ 762000 w 1282700"/>
              <a:gd name="connsiteY38" fmla="*/ 69850 h 152400"/>
              <a:gd name="connsiteX39" fmla="*/ 781050 w 1282700"/>
              <a:gd name="connsiteY39" fmla="*/ 57150 h 152400"/>
              <a:gd name="connsiteX40" fmla="*/ 800100 w 1282700"/>
              <a:gd name="connsiteY40" fmla="*/ 50800 h 152400"/>
              <a:gd name="connsiteX41" fmla="*/ 819150 w 1282700"/>
              <a:gd name="connsiteY41" fmla="*/ 63500 h 152400"/>
              <a:gd name="connsiteX42" fmla="*/ 825500 w 1282700"/>
              <a:gd name="connsiteY42" fmla="*/ 101600 h 152400"/>
              <a:gd name="connsiteX43" fmla="*/ 831850 w 1282700"/>
              <a:gd name="connsiteY43" fmla="*/ 127000 h 152400"/>
              <a:gd name="connsiteX44" fmla="*/ 869950 w 1282700"/>
              <a:gd name="connsiteY44" fmla="*/ 120650 h 152400"/>
              <a:gd name="connsiteX45" fmla="*/ 908050 w 1282700"/>
              <a:gd name="connsiteY45" fmla="*/ 82550 h 152400"/>
              <a:gd name="connsiteX46" fmla="*/ 927100 w 1282700"/>
              <a:gd name="connsiteY46" fmla="*/ 63500 h 152400"/>
              <a:gd name="connsiteX47" fmla="*/ 946150 w 1282700"/>
              <a:gd name="connsiteY47" fmla="*/ 82550 h 152400"/>
              <a:gd name="connsiteX48" fmla="*/ 952500 w 1282700"/>
              <a:gd name="connsiteY48" fmla="*/ 101600 h 152400"/>
              <a:gd name="connsiteX49" fmla="*/ 971550 w 1282700"/>
              <a:gd name="connsiteY49" fmla="*/ 152400 h 152400"/>
              <a:gd name="connsiteX50" fmla="*/ 990600 w 1282700"/>
              <a:gd name="connsiteY50" fmla="*/ 139700 h 152400"/>
              <a:gd name="connsiteX51" fmla="*/ 1060450 w 1282700"/>
              <a:gd name="connsiteY51" fmla="*/ 57150 h 152400"/>
              <a:gd name="connsiteX52" fmla="*/ 1098550 w 1282700"/>
              <a:gd name="connsiteY52" fmla="*/ 38100 h 152400"/>
              <a:gd name="connsiteX53" fmla="*/ 1111250 w 1282700"/>
              <a:gd name="connsiteY53" fmla="*/ 63500 h 152400"/>
              <a:gd name="connsiteX54" fmla="*/ 1123950 w 1282700"/>
              <a:gd name="connsiteY54" fmla="*/ 82550 h 152400"/>
              <a:gd name="connsiteX55" fmla="*/ 1136650 w 1282700"/>
              <a:gd name="connsiteY55" fmla="*/ 120650 h 152400"/>
              <a:gd name="connsiteX56" fmla="*/ 1162050 w 1282700"/>
              <a:gd name="connsiteY56" fmla="*/ 69850 h 152400"/>
              <a:gd name="connsiteX57" fmla="*/ 1168400 w 1282700"/>
              <a:gd name="connsiteY57" fmla="*/ 50800 h 152400"/>
              <a:gd name="connsiteX58" fmla="*/ 1206500 w 1282700"/>
              <a:gd name="connsiteY58" fmla="*/ 25400 h 152400"/>
              <a:gd name="connsiteX59" fmla="*/ 1212850 w 1282700"/>
              <a:gd name="connsiteY59" fmla="*/ 101600 h 152400"/>
              <a:gd name="connsiteX60" fmla="*/ 1231900 w 1282700"/>
              <a:gd name="connsiteY60" fmla="*/ 95250 h 152400"/>
              <a:gd name="connsiteX61" fmla="*/ 1257300 w 1282700"/>
              <a:gd name="connsiteY61" fmla="*/ 57150 h 152400"/>
              <a:gd name="connsiteX62" fmla="*/ 1282700 w 1282700"/>
              <a:gd name="connsiteY62" fmla="*/ 381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82700" h="152400">
                <a:moveTo>
                  <a:pt x="0" y="88900"/>
                </a:moveTo>
                <a:cubicBezTo>
                  <a:pt x="14817" y="86783"/>
                  <a:pt x="30114" y="86851"/>
                  <a:pt x="44450" y="82550"/>
                </a:cubicBezTo>
                <a:cubicBezTo>
                  <a:pt x="51760" y="80357"/>
                  <a:pt x="56485" y="72856"/>
                  <a:pt x="63500" y="69850"/>
                </a:cubicBezTo>
                <a:cubicBezTo>
                  <a:pt x="71522" y="66412"/>
                  <a:pt x="80433" y="65617"/>
                  <a:pt x="88900" y="63500"/>
                </a:cubicBezTo>
                <a:cubicBezTo>
                  <a:pt x="104947" y="15360"/>
                  <a:pt x="93568" y="36110"/>
                  <a:pt x="120650" y="0"/>
                </a:cubicBezTo>
                <a:cubicBezTo>
                  <a:pt x="122767" y="6350"/>
                  <a:pt x="126218" y="12402"/>
                  <a:pt x="127000" y="19050"/>
                </a:cubicBezTo>
                <a:cubicBezTo>
                  <a:pt x="140654" y="135107"/>
                  <a:pt x="122417" y="75151"/>
                  <a:pt x="139700" y="127000"/>
                </a:cubicBezTo>
                <a:cubicBezTo>
                  <a:pt x="146050" y="116417"/>
                  <a:pt x="153230" y="106289"/>
                  <a:pt x="158750" y="95250"/>
                </a:cubicBezTo>
                <a:cubicBezTo>
                  <a:pt x="161743" y="89263"/>
                  <a:pt x="162107" y="82187"/>
                  <a:pt x="165100" y="76200"/>
                </a:cubicBezTo>
                <a:cubicBezTo>
                  <a:pt x="168513" y="69374"/>
                  <a:pt x="174387" y="63976"/>
                  <a:pt x="177800" y="57150"/>
                </a:cubicBezTo>
                <a:cubicBezTo>
                  <a:pt x="180793" y="51163"/>
                  <a:pt x="179969" y="43327"/>
                  <a:pt x="184150" y="38100"/>
                </a:cubicBezTo>
                <a:cubicBezTo>
                  <a:pt x="188918" y="32141"/>
                  <a:pt x="196850" y="29633"/>
                  <a:pt x="203200" y="25400"/>
                </a:cubicBezTo>
                <a:cubicBezTo>
                  <a:pt x="207433" y="19050"/>
                  <a:pt x="209795" y="1771"/>
                  <a:pt x="215900" y="6350"/>
                </a:cubicBezTo>
                <a:cubicBezTo>
                  <a:pt x="226610" y="14382"/>
                  <a:pt x="224922" y="31578"/>
                  <a:pt x="228600" y="44450"/>
                </a:cubicBezTo>
                <a:cubicBezTo>
                  <a:pt x="233395" y="61233"/>
                  <a:pt x="237067" y="78317"/>
                  <a:pt x="241300" y="95250"/>
                </a:cubicBezTo>
                <a:cubicBezTo>
                  <a:pt x="245533" y="88900"/>
                  <a:pt x="248257" y="81226"/>
                  <a:pt x="254000" y="76200"/>
                </a:cubicBezTo>
                <a:cubicBezTo>
                  <a:pt x="265487" y="66149"/>
                  <a:pt x="292100" y="50800"/>
                  <a:pt x="292100" y="50800"/>
                </a:cubicBezTo>
                <a:cubicBezTo>
                  <a:pt x="300603" y="63554"/>
                  <a:pt x="313106" y="80602"/>
                  <a:pt x="317500" y="95250"/>
                </a:cubicBezTo>
                <a:cubicBezTo>
                  <a:pt x="321200" y="107582"/>
                  <a:pt x="321733" y="120650"/>
                  <a:pt x="323850" y="133350"/>
                </a:cubicBezTo>
                <a:cubicBezTo>
                  <a:pt x="334433" y="131233"/>
                  <a:pt x="345737" y="131383"/>
                  <a:pt x="355600" y="127000"/>
                </a:cubicBezTo>
                <a:cubicBezTo>
                  <a:pt x="365271" y="122702"/>
                  <a:pt x="372388" y="114101"/>
                  <a:pt x="381000" y="107950"/>
                </a:cubicBezTo>
                <a:cubicBezTo>
                  <a:pt x="387210" y="103514"/>
                  <a:pt x="393700" y="99483"/>
                  <a:pt x="400050" y="95250"/>
                </a:cubicBezTo>
                <a:cubicBezTo>
                  <a:pt x="402167" y="88900"/>
                  <a:pt x="404948" y="82734"/>
                  <a:pt x="406400" y="76200"/>
                </a:cubicBezTo>
                <a:cubicBezTo>
                  <a:pt x="409193" y="63631"/>
                  <a:pt x="406362" y="49279"/>
                  <a:pt x="412750" y="38100"/>
                </a:cubicBezTo>
                <a:cubicBezTo>
                  <a:pt x="416071" y="32288"/>
                  <a:pt x="425450" y="33867"/>
                  <a:pt x="431800" y="31750"/>
                </a:cubicBezTo>
                <a:cubicBezTo>
                  <a:pt x="433917" y="61383"/>
                  <a:pt x="427485" y="92921"/>
                  <a:pt x="438150" y="120650"/>
                </a:cubicBezTo>
                <a:cubicBezTo>
                  <a:pt x="441283" y="128796"/>
                  <a:pt x="456288" y="119141"/>
                  <a:pt x="463550" y="114300"/>
                </a:cubicBezTo>
                <a:cubicBezTo>
                  <a:pt x="469900" y="110067"/>
                  <a:pt x="470854" y="100646"/>
                  <a:pt x="476250" y="95250"/>
                </a:cubicBezTo>
                <a:cubicBezTo>
                  <a:pt x="481646" y="89854"/>
                  <a:pt x="489437" y="87436"/>
                  <a:pt x="495300" y="82550"/>
                </a:cubicBezTo>
                <a:cubicBezTo>
                  <a:pt x="544193" y="41806"/>
                  <a:pt x="486102" y="82332"/>
                  <a:pt x="533400" y="50800"/>
                </a:cubicBezTo>
                <a:cubicBezTo>
                  <a:pt x="537633" y="57150"/>
                  <a:pt x="543856" y="62556"/>
                  <a:pt x="546100" y="69850"/>
                </a:cubicBezTo>
                <a:cubicBezTo>
                  <a:pt x="552448" y="90481"/>
                  <a:pt x="558800" y="133350"/>
                  <a:pt x="558800" y="133350"/>
                </a:cubicBezTo>
                <a:cubicBezTo>
                  <a:pt x="565150" y="131233"/>
                  <a:pt x="572623" y="131181"/>
                  <a:pt x="577850" y="127000"/>
                </a:cubicBezTo>
                <a:cubicBezTo>
                  <a:pt x="595178" y="113137"/>
                  <a:pt x="588942" y="101118"/>
                  <a:pt x="596900" y="82550"/>
                </a:cubicBezTo>
                <a:cubicBezTo>
                  <a:pt x="599906" y="75535"/>
                  <a:pt x="604204" y="68896"/>
                  <a:pt x="609600" y="63500"/>
                </a:cubicBezTo>
                <a:cubicBezTo>
                  <a:pt x="624218" y="48882"/>
                  <a:pt x="634619" y="49308"/>
                  <a:pt x="654050" y="44450"/>
                </a:cubicBezTo>
                <a:cubicBezTo>
                  <a:pt x="662517" y="48683"/>
                  <a:pt x="672757" y="50457"/>
                  <a:pt x="679450" y="57150"/>
                </a:cubicBezTo>
                <a:cubicBezTo>
                  <a:pt x="688793" y="66493"/>
                  <a:pt x="702370" y="113211"/>
                  <a:pt x="704850" y="120650"/>
                </a:cubicBezTo>
                <a:cubicBezTo>
                  <a:pt x="737477" y="88023"/>
                  <a:pt x="729298" y="93209"/>
                  <a:pt x="762000" y="69850"/>
                </a:cubicBezTo>
                <a:cubicBezTo>
                  <a:pt x="768210" y="65414"/>
                  <a:pt x="774224" y="60563"/>
                  <a:pt x="781050" y="57150"/>
                </a:cubicBezTo>
                <a:cubicBezTo>
                  <a:pt x="787037" y="54157"/>
                  <a:pt x="793750" y="52917"/>
                  <a:pt x="800100" y="50800"/>
                </a:cubicBezTo>
                <a:cubicBezTo>
                  <a:pt x="806450" y="55033"/>
                  <a:pt x="815737" y="56674"/>
                  <a:pt x="819150" y="63500"/>
                </a:cubicBezTo>
                <a:cubicBezTo>
                  <a:pt x="824908" y="75016"/>
                  <a:pt x="822975" y="88975"/>
                  <a:pt x="825500" y="101600"/>
                </a:cubicBezTo>
                <a:cubicBezTo>
                  <a:pt x="827212" y="110158"/>
                  <a:pt x="829733" y="118533"/>
                  <a:pt x="831850" y="127000"/>
                </a:cubicBezTo>
                <a:cubicBezTo>
                  <a:pt x="844550" y="124883"/>
                  <a:pt x="857996" y="125432"/>
                  <a:pt x="869950" y="120650"/>
                </a:cubicBezTo>
                <a:cubicBezTo>
                  <a:pt x="897329" y="109698"/>
                  <a:pt x="892455" y="101264"/>
                  <a:pt x="908050" y="82550"/>
                </a:cubicBezTo>
                <a:cubicBezTo>
                  <a:pt x="913799" y="75651"/>
                  <a:pt x="920750" y="69850"/>
                  <a:pt x="927100" y="63500"/>
                </a:cubicBezTo>
                <a:cubicBezTo>
                  <a:pt x="933450" y="69850"/>
                  <a:pt x="941169" y="75078"/>
                  <a:pt x="946150" y="82550"/>
                </a:cubicBezTo>
                <a:cubicBezTo>
                  <a:pt x="949863" y="88119"/>
                  <a:pt x="949863" y="95448"/>
                  <a:pt x="952500" y="101600"/>
                </a:cubicBezTo>
                <a:cubicBezTo>
                  <a:pt x="972424" y="148088"/>
                  <a:pt x="959843" y="105571"/>
                  <a:pt x="971550" y="152400"/>
                </a:cubicBezTo>
                <a:cubicBezTo>
                  <a:pt x="977900" y="148167"/>
                  <a:pt x="985443" y="145326"/>
                  <a:pt x="990600" y="139700"/>
                </a:cubicBezTo>
                <a:cubicBezTo>
                  <a:pt x="1007208" y="121582"/>
                  <a:pt x="1035419" y="78009"/>
                  <a:pt x="1060450" y="57150"/>
                </a:cubicBezTo>
                <a:cubicBezTo>
                  <a:pt x="1076863" y="43473"/>
                  <a:pt x="1079457" y="44464"/>
                  <a:pt x="1098550" y="38100"/>
                </a:cubicBezTo>
                <a:cubicBezTo>
                  <a:pt x="1102783" y="46567"/>
                  <a:pt x="1106554" y="55281"/>
                  <a:pt x="1111250" y="63500"/>
                </a:cubicBezTo>
                <a:cubicBezTo>
                  <a:pt x="1115036" y="70126"/>
                  <a:pt x="1120850" y="75576"/>
                  <a:pt x="1123950" y="82550"/>
                </a:cubicBezTo>
                <a:cubicBezTo>
                  <a:pt x="1129387" y="94783"/>
                  <a:pt x="1136650" y="120650"/>
                  <a:pt x="1136650" y="120650"/>
                </a:cubicBezTo>
                <a:cubicBezTo>
                  <a:pt x="1150969" y="77692"/>
                  <a:pt x="1132058" y="129833"/>
                  <a:pt x="1162050" y="69850"/>
                </a:cubicBezTo>
                <a:cubicBezTo>
                  <a:pt x="1165043" y="63863"/>
                  <a:pt x="1163667" y="55533"/>
                  <a:pt x="1168400" y="50800"/>
                </a:cubicBezTo>
                <a:cubicBezTo>
                  <a:pt x="1179193" y="40007"/>
                  <a:pt x="1206500" y="25400"/>
                  <a:pt x="1206500" y="25400"/>
                </a:cubicBezTo>
                <a:cubicBezTo>
                  <a:pt x="1208617" y="50800"/>
                  <a:pt x="1204140" y="77647"/>
                  <a:pt x="1212850" y="101600"/>
                </a:cubicBezTo>
                <a:cubicBezTo>
                  <a:pt x="1215137" y="107890"/>
                  <a:pt x="1227167" y="99983"/>
                  <a:pt x="1231900" y="95250"/>
                </a:cubicBezTo>
                <a:cubicBezTo>
                  <a:pt x="1242693" y="84457"/>
                  <a:pt x="1245089" y="66308"/>
                  <a:pt x="1257300" y="57150"/>
                </a:cubicBezTo>
                <a:lnTo>
                  <a:pt x="1282700" y="381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 flipV="1">
            <a:off x="5056198" y="4951310"/>
            <a:ext cx="933033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 flipV="1">
            <a:off x="5025674" y="4326100"/>
            <a:ext cx="31867" cy="61226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任意多边形 56"/>
          <p:cNvSpPr/>
          <p:nvPr/>
        </p:nvSpPr>
        <p:spPr>
          <a:xfrm>
            <a:off x="4964788" y="4287386"/>
            <a:ext cx="971550" cy="1162865"/>
          </a:xfrm>
          <a:custGeom>
            <a:avLst/>
            <a:gdLst>
              <a:gd name="connsiteX0" fmla="*/ 0 w 971550"/>
              <a:gd name="connsiteY0" fmla="*/ 0 h 1162865"/>
              <a:gd name="connsiteX1" fmla="*/ 31750 w 971550"/>
              <a:gd name="connsiteY1" fmla="*/ 19050 h 1162865"/>
              <a:gd name="connsiteX2" fmla="*/ 63500 w 971550"/>
              <a:gd name="connsiteY2" fmla="*/ 57150 h 1162865"/>
              <a:gd name="connsiteX3" fmla="*/ 76200 w 971550"/>
              <a:gd name="connsiteY3" fmla="*/ 82550 h 1162865"/>
              <a:gd name="connsiteX4" fmla="*/ 95250 w 971550"/>
              <a:gd name="connsiteY4" fmla="*/ 146050 h 1162865"/>
              <a:gd name="connsiteX5" fmla="*/ 107950 w 971550"/>
              <a:gd name="connsiteY5" fmla="*/ 260350 h 1162865"/>
              <a:gd name="connsiteX6" fmla="*/ 114300 w 971550"/>
              <a:gd name="connsiteY6" fmla="*/ 292100 h 1162865"/>
              <a:gd name="connsiteX7" fmla="*/ 127000 w 971550"/>
              <a:gd name="connsiteY7" fmla="*/ 330200 h 1162865"/>
              <a:gd name="connsiteX8" fmla="*/ 139700 w 971550"/>
              <a:gd name="connsiteY8" fmla="*/ 508000 h 1162865"/>
              <a:gd name="connsiteX9" fmla="*/ 158750 w 971550"/>
              <a:gd name="connsiteY9" fmla="*/ 685800 h 1162865"/>
              <a:gd name="connsiteX10" fmla="*/ 171450 w 971550"/>
              <a:gd name="connsiteY10" fmla="*/ 755650 h 1162865"/>
              <a:gd name="connsiteX11" fmla="*/ 177800 w 971550"/>
              <a:gd name="connsiteY11" fmla="*/ 825500 h 1162865"/>
              <a:gd name="connsiteX12" fmla="*/ 184150 w 971550"/>
              <a:gd name="connsiteY12" fmla="*/ 844550 h 1162865"/>
              <a:gd name="connsiteX13" fmla="*/ 196850 w 971550"/>
              <a:gd name="connsiteY13" fmla="*/ 895350 h 1162865"/>
              <a:gd name="connsiteX14" fmla="*/ 203200 w 971550"/>
              <a:gd name="connsiteY14" fmla="*/ 977900 h 1162865"/>
              <a:gd name="connsiteX15" fmla="*/ 215900 w 971550"/>
              <a:gd name="connsiteY15" fmla="*/ 1035050 h 1162865"/>
              <a:gd name="connsiteX16" fmla="*/ 222250 w 971550"/>
              <a:gd name="connsiteY16" fmla="*/ 1054100 h 1162865"/>
              <a:gd name="connsiteX17" fmla="*/ 234950 w 971550"/>
              <a:gd name="connsiteY17" fmla="*/ 1111250 h 1162865"/>
              <a:gd name="connsiteX18" fmla="*/ 241300 w 971550"/>
              <a:gd name="connsiteY18" fmla="*/ 1162050 h 1162865"/>
              <a:gd name="connsiteX19" fmla="*/ 247650 w 971550"/>
              <a:gd name="connsiteY19" fmla="*/ 1117600 h 1162865"/>
              <a:gd name="connsiteX20" fmla="*/ 254000 w 971550"/>
              <a:gd name="connsiteY20" fmla="*/ 1035050 h 1162865"/>
              <a:gd name="connsiteX21" fmla="*/ 266700 w 971550"/>
              <a:gd name="connsiteY21" fmla="*/ 990600 h 1162865"/>
              <a:gd name="connsiteX22" fmla="*/ 273050 w 971550"/>
              <a:gd name="connsiteY22" fmla="*/ 939800 h 1162865"/>
              <a:gd name="connsiteX23" fmla="*/ 279400 w 971550"/>
              <a:gd name="connsiteY23" fmla="*/ 914400 h 1162865"/>
              <a:gd name="connsiteX24" fmla="*/ 285750 w 971550"/>
              <a:gd name="connsiteY24" fmla="*/ 850900 h 1162865"/>
              <a:gd name="connsiteX25" fmla="*/ 292100 w 971550"/>
              <a:gd name="connsiteY25" fmla="*/ 711200 h 1162865"/>
              <a:gd name="connsiteX26" fmla="*/ 311150 w 971550"/>
              <a:gd name="connsiteY26" fmla="*/ 647700 h 1162865"/>
              <a:gd name="connsiteX27" fmla="*/ 317500 w 971550"/>
              <a:gd name="connsiteY27" fmla="*/ 330200 h 1162865"/>
              <a:gd name="connsiteX28" fmla="*/ 330200 w 971550"/>
              <a:gd name="connsiteY28" fmla="*/ 311150 h 1162865"/>
              <a:gd name="connsiteX29" fmla="*/ 336550 w 971550"/>
              <a:gd name="connsiteY29" fmla="*/ 368300 h 1162865"/>
              <a:gd name="connsiteX30" fmla="*/ 342900 w 971550"/>
              <a:gd name="connsiteY30" fmla="*/ 438150 h 1162865"/>
              <a:gd name="connsiteX31" fmla="*/ 355600 w 971550"/>
              <a:gd name="connsiteY31" fmla="*/ 508000 h 1162865"/>
              <a:gd name="connsiteX32" fmla="*/ 368300 w 971550"/>
              <a:gd name="connsiteY32" fmla="*/ 768350 h 1162865"/>
              <a:gd name="connsiteX33" fmla="*/ 374650 w 971550"/>
              <a:gd name="connsiteY33" fmla="*/ 819150 h 1162865"/>
              <a:gd name="connsiteX34" fmla="*/ 381000 w 971550"/>
              <a:gd name="connsiteY34" fmla="*/ 952500 h 1162865"/>
              <a:gd name="connsiteX35" fmla="*/ 393700 w 971550"/>
              <a:gd name="connsiteY35" fmla="*/ 990600 h 1162865"/>
              <a:gd name="connsiteX36" fmla="*/ 400050 w 971550"/>
              <a:gd name="connsiteY36" fmla="*/ 946150 h 1162865"/>
              <a:gd name="connsiteX37" fmla="*/ 419100 w 971550"/>
              <a:gd name="connsiteY37" fmla="*/ 889000 h 1162865"/>
              <a:gd name="connsiteX38" fmla="*/ 431800 w 971550"/>
              <a:gd name="connsiteY38" fmla="*/ 793750 h 1162865"/>
              <a:gd name="connsiteX39" fmla="*/ 438150 w 971550"/>
              <a:gd name="connsiteY39" fmla="*/ 768350 h 1162865"/>
              <a:gd name="connsiteX40" fmla="*/ 450850 w 971550"/>
              <a:gd name="connsiteY40" fmla="*/ 730250 h 1162865"/>
              <a:gd name="connsiteX41" fmla="*/ 463550 w 971550"/>
              <a:gd name="connsiteY41" fmla="*/ 666750 h 1162865"/>
              <a:gd name="connsiteX42" fmla="*/ 469900 w 971550"/>
              <a:gd name="connsiteY42" fmla="*/ 641350 h 1162865"/>
              <a:gd name="connsiteX43" fmla="*/ 488950 w 971550"/>
              <a:gd name="connsiteY43" fmla="*/ 603250 h 1162865"/>
              <a:gd name="connsiteX44" fmla="*/ 495300 w 971550"/>
              <a:gd name="connsiteY44" fmla="*/ 546100 h 1162865"/>
              <a:gd name="connsiteX45" fmla="*/ 501650 w 971550"/>
              <a:gd name="connsiteY45" fmla="*/ 527050 h 1162865"/>
              <a:gd name="connsiteX46" fmla="*/ 508000 w 971550"/>
              <a:gd name="connsiteY46" fmla="*/ 571500 h 1162865"/>
              <a:gd name="connsiteX47" fmla="*/ 520700 w 971550"/>
              <a:gd name="connsiteY47" fmla="*/ 590550 h 1162865"/>
              <a:gd name="connsiteX48" fmla="*/ 527050 w 971550"/>
              <a:gd name="connsiteY48" fmla="*/ 641350 h 1162865"/>
              <a:gd name="connsiteX49" fmla="*/ 533400 w 971550"/>
              <a:gd name="connsiteY49" fmla="*/ 660400 h 1162865"/>
              <a:gd name="connsiteX50" fmla="*/ 546100 w 971550"/>
              <a:gd name="connsiteY50" fmla="*/ 723900 h 1162865"/>
              <a:gd name="connsiteX51" fmla="*/ 584200 w 971550"/>
              <a:gd name="connsiteY51" fmla="*/ 679450 h 1162865"/>
              <a:gd name="connsiteX52" fmla="*/ 609600 w 971550"/>
              <a:gd name="connsiteY52" fmla="*/ 641350 h 1162865"/>
              <a:gd name="connsiteX53" fmla="*/ 628650 w 971550"/>
              <a:gd name="connsiteY53" fmla="*/ 647700 h 1162865"/>
              <a:gd name="connsiteX54" fmla="*/ 660400 w 971550"/>
              <a:gd name="connsiteY54" fmla="*/ 704850 h 1162865"/>
              <a:gd name="connsiteX55" fmla="*/ 730250 w 971550"/>
              <a:gd name="connsiteY55" fmla="*/ 692150 h 1162865"/>
              <a:gd name="connsiteX56" fmla="*/ 762000 w 971550"/>
              <a:gd name="connsiteY56" fmla="*/ 660400 h 1162865"/>
              <a:gd name="connsiteX57" fmla="*/ 781050 w 971550"/>
              <a:gd name="connsiteY57" fmla="*/ 647700 h 1162865"/>
              <a:gd name="connsiteX58" fmla="*/ 831850 w 971550"/>
              <a:gd name="connsiteY58" fmla="*/ 622300 h 1162865"/>
              <a:gd name="connsiteX59" fmla="*/ 850900 w 971550"/>
              <a:gd name="connsiteY59" fmla="*/ 641350 h 1162865"/>
              <a:gd name="connsiteX60" fmla="*/ 876300 w 971550"/>
              <a:gd name="connsiteY60" fmla="*/ 647700 h 1162865"/>
              <a:gd name="connsiteX61" fmla="*/ 971550 w 971550"/>
              <a:gd name="connsiteY61" fmla="*/ 647700 h 11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1550" h="1162865">
                <a:moveTo>
                  <a:pt x="0" y="0"/>
                </a:moveTo>
                <a:cubicBezTo>
                  <a:pt x="10583" y="6350"/>
                  <a:pt x="21876" y="11645"/>
                  <a:pt x="31750" y="19050"/>
                </a:cubicBezTo>
                <a:cubicBezTo>
                  <a:pt x="44883" y="28900"/>
                  <a:pt x="55433" y="43033"/>
                  <a:pt x="63500" y="57150"/>
                </a:cubicBezTo>
                <a:cubicBezTo>
                  <a:pt x="68196" y="65369"/>
                  <a:pt x="72684" y="73761"/>
                  <a:pt x="76200" y="82550"/>
                </a:cubicBezTo>
                <a:cubicBezTo>
                  <a:pt x="86507" y="108316"/>
                  <a:pt x="89013" y="121101"/>
                  <a:pt x="95250" y="146050"/>
                </a:cubicBezTo>
                <a:cubicBezTo>
                  <a:pt x="99938" y="197622"/>
                  <a:pt x="100225" y="214000"/>
                  <a:pt x="107950" y="260350"/>
                </a:cubicBezTo>
                <a:cubicBezTo>
                  <a:pt x="109724" y="270996"/>
                  <a:pt x="111460" y="281687"/>
                  <a:pt x="114300" y="292100"/>
                </a:cubicBezTo>
                <a:cubicBezTo>
                  <a:pt x="117822" y="305015"/>
                  <a:pt x="127000" y="330200"/>
                  <a:pt x="127000" y="330200"/>
                </a:cubicBezTo>
                <a:cubicBezTo>
                  <a:pt x="139968" y="589565"/>
                  <a:pt x="125771" y="368712"/>
                  <a:pt x="139700" y="508000"/>
                </a:cubicBezTo>
                <a:cubicBezTo>
                  <a:pt x="155065" y="661645"/>
                  <a:pt x="134613" y="500749"/>
                  <a:pt x="158750" y="685800"/>
                </a:cubicBezTo>
                <a:cubicBezTo>
                  <a:pt x="164955" y="733374"/>
                  <a:pt x="162274" y="718946"/>
                  <a:pt x="171450" y="755650"/>
                </a:cubicBezTo>
                <a:cubicBezTo>
                  <a:pt x="173567" y="778933"/>
                  <a:pt x="174494" y="802356"/>
                  <a:pt x="177800" y="825500"/>
                </a:cubicBezTo>
                <a:cubicBezTo>
                  <a:pt x="178747" y="832126"/>
                  <a:pt x="182389" y="838092"/>
                  <a:pt x="184150" y="844550"/>
                </a:cubicBezTo>
                <a:cubicBezTo>
                  <a:pt x="188743" y="861389"/>
                  <a:pt x="192617" y="878417"/>
                  <a:pt x="196850" y="895350"/>
                </a:cubicBezTo>
                <a:cubicBezTo>
                  <a:pt x="198967" y="922867"/>
                  <a:pt x="200152" y="950471"/>
                  <a:pt x="203200" y="977900"/>
                </a:cubicBezTo>
                <a:cubicBezTo>
                  <a:pt x="204390" y="988614"/>
                  <a:pt x="212488" y="1023109"/>
                  <a:pt x="215900" y="1035050"/>
                </a:cubicBezTo>
                <a:cubicBezTo>
                  <a:pt x="217739" y="1041486"/>
                  <a:pt x="220798" y="1047566"/>
                  <a:pt x="222250" y="1054100"/>
                </a:cubicBezTo>
                <a:cubicBezTo>
                  <a:pt x="237151" y="1121154"/>
                  <a:pt x="220655" y="1068366"/>
                  <a:pt x="234950" y="1111250"/>
                </a:cubicBezTo>
                <a:cubicBezTo>
                  <a:pt x="237067" y="1128183"/>
                  <a:pt x="226036" y="1154418"/>
                  <a:pt x="241300" y="1162050"/>
                </a:cubicBezTo>
                <a:cubicBezTo>
                  <a:pt x="254687" y="1168743"/>
                  <a:pt x="246161" y="1132493"/>
                  <a:pt x="247650" y="1117600"/>
                </a:cubicBezTo>
                <a:cubicBezTo>
                  <a:pt x="250396" y="1090139"/>
                  <a:pt x="250775" y="1062459"/>
                  <a:pt x="254000" y="1035050"/>
                </a:cubicBezTo>
                <a:cubicBezTo>
                  <a:pt x="255450" y="1022727"/>
                  <a:pt x="262594" y="1002919"/>
                  <a:pt x="266700" y="990600"/>
                </a:cubicBezTo>
                <a:cubicBezTo>
                  <a:pt x="268817" y="973667"/>
                  <a:pt x="270245" y="956633"/>
                  <a:pt x="273050" y="939800"/>
                </a:cubicBezTo>
                <a:cubicBezTo>
                  <a:pt x="274485" y="931192"/>
                  <a:pt x="278166" y="923040"/>
                  <a:pt x="279400" y="914400"/>
                </a:cubicBezTo>
                <a:cubicBezTo>
                  <a:pt x="282408" y="893342"/>
                  <a:pt x="283633" y="872067"/>
                  <a:pt x="285750" y="850900"/>
                </a:cubicBezTo>
                <a:cubicBezTo>
                  <a:pt x="287867" y="804333"/>
                  <a:pt x="288525" y="757677"/>
                  <a:pt x="292100" y="711200"/>
                </a:cubicBezTo>
                <a:cubicBezTo>
                  <a:pt x="293060" y="698724"/>
                  <a:pt x="308939" y="654333"/>
                  <a:pt x="311150" y="647700"/>
                </a:cubicBezTo>
                <a:cubicBezTo>
                  <a:pt x="313267" y="541867"/>
                  <a:pt x="313722" y="435987"/>
                  <a:pt x="317500" y="330200"/>
                </a:cubicBezTo>
                <a:cubicBezTo>
                  <a:pt x="319663" y="269635"/>
                  <a:pt x="322527" y="288132"/>
                  <a:pt x="330200" y="311150"/>
                </a:cubicBezTo>
                <a:cubicBezTo>
                  <a:pt x="332317" y="330200"/>
                  <a:pt x="334643" y="349228"/>
                  <a:pt x="336550" y="368300"/>
                </a:cubicBezTo>
                <a:cubicBezTo>
                  <a:pt x="338876" y="391563"/>
                  <a:pt x="339741" y="414985"/>
                  <a:pt x="342900" y="438150"/>
                </a:cubicBezTo>
                <a:cubicBezTo>
                  <a:pt x="346097" y="461598"/>
                  <a:pt x="351367" y="484717"/>
                  <a:pt x="355600" y="508000"/>
                </a:cubicBezTo>
                <a:cubicBezTo>
                  <a:pt x="359287" y="607548"/>
                  <a:pt x="359830" y="675180"/>
                  <a:pt x="368300" y="768350"/>
                </a:cubicBezTo>
                <a:cubicBezTo>
                  <a:pt x="369845" y="785345"/>
                  <a:pt x="372533" y="802217"/>
                  <a:pt x="374650" y="819150"/>
                </a:cubicBezTo>
                <a:cubicBezTo>
                  <a:pt x="376767" y="863600"/>
                  <a:pt x="376086" y="908272"/>
                  <a:pt x="381000" y="952500"/>
                </a:cubicBezTo>
                <a:cubicBezTo>
                  <a:pt x="382478" y="965805"/>
                  <a:pt x="381000" y="994833"/>
                  <a:pt x="393700" y="990600"/>
                </a:cubicBezTo>
                <a:cubicBezTo>
                  <a:pt x="407899" y="985867"/>
                  <a:pt x="397589" y="960913"/>
                  <a:pt x="400050" y="946150"/>
                </a:cubicBezTo>
                <a:cubicBezTo>
                  <a:pt x="406205" y="909221"/>
                  <a:pt x="403373" y="920455"/>
                  <a:pt x="419100" y="889000"/>
                </a:cubicBezTo>
                <a:cubicBezTo>
                  <a:pt x="421311" y="871309"/>
                  <a:pt x="428295" y="813029"/>
                  <a:pt x="431800" y="793750"/>
                </a:cubicBezTo>
                <a:cubicBezTo>
                  <a:pt x="433361" y="785164"/>
                  <a:pt x="435642" y="776709"/>
                  <a:pt x="438150" y="768350"/>
                </a:cubicBezTo>
                <a:cubicBezTo>
                  <a:pt x="441997" y="755528"/>
                  <a:pt x="448225" y="743377"/>
                  <a:pt x="450850" y="730250"/>
                </a:cubicBezTo>
                <a:cubicBezTo>
                  <a:pt x="455083" y="709083"/>
                  <a:pt x="458315" y="687691"/>
                  <a:pt x="463550" y="666750"/>
                </a:cubicBezTo>
                <a:cubicBezTo>
                  <a:pt x="465667" y="658283"/>
                  <a:pt x="466462" y="649372"/>
                  <a:pt x="469900" y="641350"/>
                </a:cubicBezTo>
                <a:cubicBezTo>
                  <a:pt x="506829" y="555182"/>
                  <a:pt x="462193" y="683522"/>
                  <a:pt x="488950" y="603250"/>
                </a:cubicBezTo>
                <a:cubicBezTo>
                  <a:pt x="491067" y="584200"/>
                  <a:pt x="492149" y="565006"/>
                  <a:pt x="495300" y="546100"/>
                </a:cubicBezTo>
                <a:cubicBezTo>
                  <a:pt x="496400" y="539498"/>
                  <a:pt x="498657" y="521063"/>
                  <a:pt x="501650" y="527050"/>
                </a:cubicBezTo>
                <a:cubicBezTo>
                  <a:pt x="508343" y="540437"/>
                  <a:pt x="503699" y="557164"/>
                  <a:pt x="508000" y="571500"/>
                </a:cubicBezTo>
                <a:cubicBezTo>
                  <a:pt x="510193" y="578810"/>
                  <a:pt x="516467" y="584200"/>
                  <a:pt x="520700" y="590550"/>
                </a:cubicBezTo>
                <a:cubicBezTo>
                  <a:pt x="522817" y="607483"/>
                  <a:pt x="523997" y="624560"/>
                  <a:pt x="527050" y="641350"/>
                </a:cubicBezTo>
                <a:cubicBezTo>
                  <a:pt x="528247" y="647936"/>
                  <a:pt x="531895" y="653878"/>
                  <a:pt x="533400" y="660400"/>
                </a:cubicBezTo>
                <a:cubicBezTo>
                  <a:pt x="538254" y="681433"/>
                  <a:pt x="546100" y="723900"/>
                  <a:pt x="546100" y="723900"/>
                </a:cubicBezTo>
                <a:cubicBezTo>
                  <a:pt x="596582" y="711280"/>
                  <a:pt x="550188" y="730467"/>
                  <a:pt x="584200" y="679450"/>
                </a:cubicBezTo>
                <a:lnTo>
                  <a:pt x="609600" y="641350"/>
                </a:lnTo>
                <a:cubicBezTo>
                  <a:pt x="615950" y="643467"/>
                  <a:pt x="623917" y="642967"/>
                  <a:pt x="628650" y="647700"/>
                </a:cubicBezTo>
                <a:cubicBezTo>
                  <a:pt x="650485" y="669535"/>
                  <a:pt x="652415" y="680895"/>
                  <a:pt x="660400" y="704850"/>
                </a:cubicBezTo>
                <a:cubicBezTo>
                  <a:pt x="683683" y="700617"/>
                  <a:pt x="707495" y="698651"/>
                  <a:pt x="730250" y="692150"/>
                </a:cubicBezTo>
                <a:cubicBezTo>
                  <a:pt x="753957" y="685377"/>
                  <a:pt x="746760" y="675640"/>
                  <a:pt x="762000" y="660400"/>
                </a:cubicBezTo>
                <a:cubicBezTo>
                  <a:pt x="767396" y="655004"/>
                  <a:pt x="774700" y="651933"/>
                  <a:pt x="781050" y="647700"/>
                </a:cubicBezTo>
                <a:cubicBezTo>
                  <a:pt x="789686" y="621793"/>
                  <a:pt x="786246" y="613179"/>
                  <a:pt x="831850" y="622300"/>
                </a:cubicBezTo>
                <a:cubicBezTo>
                  <a:pt x="840656" y="624061"/>
                  <a:pt x="843103" y="636895"/>
                  <a:pt x="850900" y="641350"/>
                </a:cubicBezTo>
                <a:cubicBezTo>
                  <a:pt x="858477" y="645680"/>
                  <a:pt x="867585" y="647241"/>
                  <a:pt x="876300" y="647700"/>
                </a:cubicBezTo>
                <a:cubicBezTo>
                  <a:pt x="908006" y="649369"/>
                  <a:pt x="939800" y="647700"/>
                  <a:pt x="971550" y="6477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203479" y="3728220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small </a:t>
            </a:r>
            <a:r>
              <a:rPr lang="en-US" altLang="zh-CN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dirty="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204352" y="5331410"/>
            <a:ext cx="206475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6204352" y="3879406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208836" y="4369791"/>
            <a:ext cx="1224136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7447562" y="4973662"/>
            <a:ext cx="933033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7417038" y="4348452"/>
            <a:ext cx="31867" cy="61226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594843" y="37505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large </a:t>
            </a:r>
            <a:r>
              <a:rPr lang="en-US" altLang="zh-CN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dirty="0"/>
          </a:p>
        </p:txBody>
      </p:sp>
      <p:sp>
        <p:nvSpPr>
          <p:cNvPr id="68" name="任意多边形 67"/>
          <p:cNvSpPr/>
          <p:nvPr/>
        </p:nvSpPr>
        <p:spPr>
          <a:xfrm>
            <a:off x="6210300" y="4235450"/>
            <a:ext cx="2197100" cy="781050"/>
          </a:xfrm>
          <a:custGeom>
            <a:avLst/>
            <a:gdLst>
              <a:gd name="connsiteX0" fmla="*/ 0 w 2197100"/>
              <a:gd name="connsiteY0" fmla="*/ 152400 h 781050"/>
              <a:gd name="connsiteX1" fmla="*/ 12700 w 2197100"/>
              <a:gd name="connsiteY1" fmla="*/ 69850 h 781050"/>
              <a:gd name="connsiteX2" fmla="*/ 25400 w 2197100"/>
              <a:gd name="connsiteY2" fmla="*/ 50800 h 781050"/>
              <a:gd name="connsiteX3" fmla="*/ 57150 w 2197100"/>
              <a:gd name="connsiteY3" fmla="*/ 6350 h 781050"/>
              <a:gd name="connsiteX4" fmla="*/ 76200 w 2197100"/>
              <a:gd name="connsiteY4" fmla="*/ 0 h 781050"/>
              <a:gd name="connsiteX5" fmla="*/ 95250 w 2197100"/>
              <a:gd name="connsiteY5" fmla="*/ 44450 h 781050"/>
              <a:gd name="connsiteX6" fmla="*/ 127000 w 2197100"/>
              <a:gd name="connsiteY6" fmla="*/ 82550 h 781050"/>
              <a:gd name="connsiteX7" fmla="*/ 146050 w 2197100"/>
              <a:gd name="connsiteY7" fmla="*/ 120650 h 781050"/>
              <a:gd name="connsiteX8" fmla="*/ 152400 w 2197100"/>
              <a:gd name="connsiteY8" fmla="*/ 158750 h 781050"/>
              <a:gd name="connsiteX9" fmla="*/ 203200 w 2197100"/>
              <a:gd name="connsiteY9" fmla="*/ 234950 h 781050"/>
              <a:gd name="connsiteX10" fmla="*/ 222250 w 2197100"/>
              <a:gd name="connsiteY10" fmla="*/ 241300 h 781050"/>
              <a:gd name="connsiteX11" fmla="*/ 273050 w 2197100"/>
              <a:gd name="connsiteY11" fmla="*/ 234950 h 781050"/>
              <a:gd name="connsiteX12" fmla="*/ 311150 w 2197100"/>
              <a:gd name="connsiteY12" fmla="*/ 209550 h 781050"/>
              <a:gd name="connsiteX13" fmla="*/ 330200 w 2197100"/>
              <a:gd name="connsiteY13" fmla="*/ 203200 h 781050"/>
              <a:gd name="connsiteX14" fmla="*/ 361950 w 2197100"/>
              <a:gd name="connsiteY14" fmla="*/ 171450 h 781050"/>
              <a:gd name="connsiteX15" fmla="*/ 381000 w 2197100"/>
              <a:gd name="connsiteY15" fmla="*/ 133350 h 781050"/>
              <a:gd name="connsiteX16" fmla="*/ 431800 w 2197100"/>
              <a:gd name="connsiteY16" fmla="*/ 82550 h 781050"/>
              <a:gd name="connsiteX17" fmla="*/ 444500 w 2197100"/>
              <a:gd name="connsiteY17" fmla="*/ 63500 h 781050"/>
              <a:gd name="connsiteX18" fmla="*/ 469900 w 2197100"/>
              <a:gd name="connsiteY18" fmla="*/ 50800 h 781050"/>
              <a:gd name="connsiteX19" fmla="*/ 488950 w 2197100"/>
              <a:gd name="connsiteY19" fmla="*/ 38100 h 781050"/>
              <a:gd name="connsiteX20" fmla="*/ 539750 w 2197100"/>
              <a:gd name="connsiteY20" fmla="*/ 57150 h 781050"/>
              <a:gd name="connsiteX21" fmla="*/ 558800 w 2197100"/>
              <a:gd name="connsiteY21" fmla="*/ 63500 h 781050"/>
              <a:gd name="connsiteX22" fmla="*/ 584200 w 2197100"/>
              <a:gd name="connsiteY22" fmla="*/ 76200 h 781050"/>
              <a:gd name="connsiteX23" fmla="*/ 590550 w 2197100"/>
              <a:gd name="connsiteY23" fmla="*/ 95250 h 781050"/>
              <a:gd name="connsiteX24" fmla="*/ 622300 w 2197100"/>
              <a:gd name="connsiteY24" fmla="*/ 139700 h 781050"/>
              <a:gd name="connsiteX25" fmla="*/ 654050 w 2197100"/>
              <a:gd name="connsiteY25" fmla="*/ 209550 h 781050"/>
              <a:gd name="connsiteX26" fmla="*/ 673100 w 2197100"/>
              <a:gd name="connsiteY26" fmla="*/ 228600 h 781050"/>
              <a:gd name="connsiteX27" fmla="*/ 698500 w 2197100"/>
              <a:gd name="connsiteY27" fmla="*/ 234950 h 781050"/>
              <a:gd name="connsiteX28" fmla="*/ 717550 w 2197100"/>
              <a:gd name="connsiteY28" fmla="*/ 241300 h 781050"/>
              <a:gd name="connsiteX29" fmla="*/ 762000 w 2197100"/>
              <a:gd name="connsiteY29" fmla="*/ 228600 h 781050"/>
              <a:gd name="connsiteX30" fmla="*/ 781050 w 2197100"/>
              <a:gd name="connsiteY30" fmla="*/ 215900 h 781050"/>
              <a:gd name="connsiteX31" fmla="*/ 812800 w 2197100"/>
              <a:gd name="connsiteY31" fmla="*/ 177800 h 781050"/>
              <a:gd name="connsiteX32" fmla="*/ 850900 w 2197100"/>
              <a:gd name="connsiteY32" fmla="*/ 158750 h 781050"/>
              <a:gd name="connsiteX33" fmla="*/ 889000 w 2197100"/>
              <a:gd name="connsiteY33" fmla="*/ 127000 h 781050"/>
              <a:gd name="connsiteX34" fmla="*/ 927100 w 2197100"/>
              <a:gd name="connsiteY34" fmla="*/ 101600 h 781050"/>
              <a:gd name="connsiteX35" fmla="*/ 946150 w 2197100"/>
              <a:gd name="connsiteY35" fmla="*/ 88900 h 781050"/>
              <a:gd name="connsiteX36" fmla="*/ 965200 w 2197100"/>
              <a:gd name="connsiteY36" fmla="*/ 82550 h 781050"/>
              <a:gd name="connsiteX37" fmla="*/ 984250 w 2197100"/>
              <a:gd name="connsiteY37" fmla="*/ 63500 h 781050"/>
              <a:gd name="connsiteX38" fmla="*/ 1028700 w 2197100"/>
              <a:gd name="connsiteY38" fmla="*/ 44450 h 781050"/>
              <a:gd name="connsiteX39" fmla="*/ 1047750 w 2197100"/>
              <a:gd name="connsiteY39" fmla="*/ 69850 h 781050"/>
              <a:gd name="connsiteX40" fmla="*/ 1066800 w 2197100"/>
              <a:gd name="connsiteY40" fmla="*/ 82550 h 781050"/>
              <a:gd name="connsiteX41" fmla="*/ 1085850 w 2197100"/>
              <a:gd name="connsiteY41" fmla="*/ 107950 h 781050"/>
              <a:gd name="connsiteX42" fmla="*/ 1104900 w 2197100"/>
              <a:gd name="connsiteY42" fmla="*/ 171450 h 781050"/>
              <a:gd name="connsiteX43" fmla="*/ 1117600 w 2197100"/>
              <a:gd name="connsiteY43" fmla="*/ 190500 h 781050"/>
              <a:gd name="connsiteX44" fmla="*/ 1136650 w 2197100"/>
              <a:gd name="connsiteY44" fmla="*/ 247650 h 781050"/>
              <a:gd name="connsiteX45" fmla="*/ 1143000 w 2197100"/>
              <a:gd name="connsiteY45" fmla="*/ 266700 h 781050"/>
              <a:gd name="connsiteX46" fmla="*/ 1155700 w 2197100"/>
              <a:gd name="connsiteY46" fmla="*/ 285750 h 781050"/>
              <a:gd name="connsiteX47" fmla="*/ 1168400 w 2197100"/>
              <a:gd name="connsiteY47" fmla="*/ 323850 h 781050"/>
              <a:gd name="connsiteX48" fmla="*/ 1181100 w 2197100"/>
              <a:gd name="connsiteY48" fmla="*/ 342900 h 781050"/>
              <a:gd name="connsiteX49" fmla="*/ 1206500 w 2197100"/>
              <a:gd name="connsiteY49" fmla="*/ 400050 h 781050"/>
              <a:gd name="connsiteX50" fmla="*/ 1212850 w 2197100"/>
              <a:gd name="connsiteY50" fmla="*/ 425450 h 781050"/>
              <a:gd name="connsiteX51" fmla="*/ 1225550 w 2197100"/>
              <a:gd name="connsiteY51" fmla="*/ 444500 h 781050"/>
              <a:gd name="connsiteX52" fmla="*/ 1244600 w 2197100"/>
              <a:gd name="connsiteY52" fmla="*/ 495300 h 781050"/>
              <a:gd name="connsiteX53" fmla="*/ 1250950 w 2197100"/>
              <a:gd name="connsiteY53" fmla="*/ 520700 h 781050"/>
              <a:gd name="connsiteX54" fmla="*/ 1270000 w 2197100"/>
              <a:gd name="connsiteY54" fmla="*/ 577850 h 781050"/>
              <a:gd name="connsiteX55" fmla="*/ 1276350 w 2197100"/>
              <a:gd name="connsiteY55" fmla="*/ 596900 h 781050"/>
              <a:gd name="connsiteX56" fmla="*/ 1282700 w 2197100"/>
              <a:gd name="connsiteY56" fmla="*/ 615950 h 781050"/>
              <a:gd name="connsiteX57" fmla="*/ 1295400 w 2197100"/>
              <a:gd name="connsiteY57" fmla="*/ 635000 h 781050"/>
              <a:gd name="connsiteX58" fmla="*/ 1301750 w 2197100"/>
              <a:gd name="connsiteY58" fmla="*/ 660400 h 781050"/>
              <a:gd name="connsiteX59" fmla="*/ 1314450 w 2197100"/>
              <a:gd name="connsiteY59" fmla="*/ 698500 h 781050"/>
              <a:gd name="connsiteX60" fmla="*/ 1320800 w 2197100"/>
              <a:gd name="connsiteY60" fmla="*/ 730250 h 781050"/>
              <a:gd name="connsiteX61" fmla="*/ 1339850 w 2197100"/>
              <a:gd name="connsiteY61" fmla="*/ 749300 h 781050"/>
              <a:gd name="connsiteX62" fmla="*/ 1352550 w 2197100"/>
              <a:gd name="connsiteY62" fmla="*/ 768350 h 781050"/>
              <a:gd name="connsiteX63" fmla="*/ 1390650 w 2197100"/>
              <a:gd name="connsiteY63" fmla="*/ 781050 h 781050"/>
              <a:gd name="connsiteX64" fmla="*/ 1441450 w 2197100"/>
              <a:gd name="connsiteY64" fmla="*/ 774700 h 781050"/>
              <a:gd name="connsiteX65" fmla="*/ 1479550 w 2197100"/>
              <a:gd name="connsiteY65" fmla="*/ 762000 h 781050"/>
              <a:gd name="connsiteX66" fmla="*/ 1504950 w 2197100"/>
              <a:gd name="connsiteY66" fmla="*/ 755650 h 781050"/>
              <a:gd name="connsiteX67" fmla="*/ 1524000 w 2197100"/>
              <a:gd name="connsiteY67" fmla="*/ 736600 h 781050"/>
              <a:gd name="connsiteX68" fmla="*/ 1593850 w 2197100"/>
              <a:gd name="connsiteY68" fmla="*/ 698500 h 781050"/>
              <a:gd name="connsiteX69" fmla="*/ 1651000 w 2197100"/>
              <a:gd name="connsiteY69" fmla="*/ 679450 h 781050"/>
              <a:gd name="connsiteX70" fmla="*/ 1670050 w 2197100"/>
              <a:gd name="connsiteY70" fmla="*/ 673100 h 781050"/>
              <a:gd name="connsiteX71" fmla="*/ 1701800 w 2197100"/>
              <a:gd name="connsiteY71" fmla="*/ 654050 h 781050"/>
              <a:gd name="connsiteX72" fmla="*/ 1784350 w 2197100"/>
              <a:gd name="connsiteY72" fmla="*/ 647700 h 781050"/>
              <a:gd name="connsiteX73" fmla="*/ 1879600 w 2197100"/>
              <a:gd name="connsiteY73" fmla="*/ 660400 h 781050"/>
              <a:gd name="connsiteX74" fmla="*/ 1898650 w 2197100"/>
              <a:gd name="connsiteY74" fmla="*/ 666750 h 781050"/>
              <a:gd name="connsiteX75" fmla="*/ 1955800 w 2197100"/>
              <a:gd name="connsiteY75" fmla="*/ 711200 h 781050"/>
              <a:gd name="connsiteX76" fmla="*/ 1993900 w 2197100"/>
              <a:gd name="connsiteY76" fmla="*/ 736600 h 781050"/>
              <a:gd name="connsiteX77" fmla="*/ 2012950 w 2197100"/>
              <a:gd name="connsiteY77" fmla="*/ 749300 h 781050"/>
              <a:gd name="connsiteX78" fmla="*/ 2032000 w 2197100"/>
              <a:gd name="connsiteY78" fmla="*/ 762000 h 781050"/>
              <a:gd name="connsiteX79" fmla="*/ 2089150 w 2197100"/>
              <a:gd name="connsiteY79" fmla="*/ 774700 h 781050"/>
              <a:gd name="connsiteX80" fmla="*/ 2197100 w 2197100"/>
              <a:gd name="connsiteY80" fmla="*/ 7683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197100" h="781050">
                <a:moveTo>
                  <a:pt x="0" y="152400"/>
                </a:moveTo>
                <a:cubicBezTo>
                  <a:pt x="1821" y="134188"/>
                  <a:pt x="1258" y="92735"/>
                  <a:pt x="12700" y="69850"/>
                </a:cubicBezTo>
                <a:cubicBezTo>
                  <a:pt x="16113" y="63024"/>
                  <a:pt x="21614" y="57426"/>
                  <a:pt x="25400" y="50800"/>
                </a:cubicBezTo>
                <a:cubicBezTo>
                  <a:pt x="37624" y="29408"/>
                  <a:pt x="35668" y="20671"/>
                  <a:pt x="57150" y="6350"/>
                </a:cubicBezTo>
                <a:cubicBezTo>
                  <a:pt x="62719" y="2637"/>
                  <a:pt x="69850" y="2117"/>
                  <a:pt x="76200" y="0"/>
                </a:cubicBezTo>
                <a:cubicBezTo>
                  <a:pt x="81382" y="15546"/>
                  <a:pt x="85442" y="30718"/>
                  <a:pt x="95250" y="44450"/>
                </a:cubicBezTo>
                <a:cubicBezTo>
                  <a:pt x="118656" y="77219"/>
                  <a:pt x="110203" y="48956"/>
                  <a:pt x="127000" y="82550"/>
                </a:cubicBezTo>
                <a:cubicBezTo>
                  <a:pt x="153290" y="135130"/>
                  <a:pt x="109654" y="66055"/>
                  <a:pt x="146050" y="120650"/>
                </a:cubicBezTo>
                <a:cubicBezTo>
                  <a:pt x="148167" y="133350"/>
                  <a:pt x="149277" y="146259"/>
                  <a:pt x="152400" y="158750"/>
                </a:cubicBezTo>
                <a:cubicBezTo>
                  <a:pt x="159321" y="186434"/>
                  <a:pt x="171007" y="224219"/>
                  <a:pt x="203200" y="234950"/>
                </a:cubicBezTo>
                <a:lnTo>
                  <a:pt x="222250" y="241300"/>
                </a:lnTo>
                <a:cubicBezTo>
                  <a:pt x="239183" y="239183"/>
                  <a:pt x="256979" y="240690"/>
                  <a:pt x="273050" y="234950"/>
                </a:cubicBezTo>
                <a:cubicBezTo>
                  <a:pt x="287424" y="229816"/>
                  <a:pt x="296670" y="214377"/>
                  <a:pt x="311150" y="209550"/>
                </a:cubicBezTo>
                <a:lnTo>
                  <a:pt x="330200" y="203200"/>
                </a:lnTo>
                <a:cubicBezTo>
                  <a:pt x="364067" y="152400"/>
                  <a:pt x="319617" y="213783"/>
                  <a:pt x="361950" y="171450"/>
                </a:cubicBezTo>
                <a:cubicBezTo>
                  <a:pt x="383093" y="150307"/>
                  <a:pt x="368088" y="156591"/>
                  <a:pt x="381000" y="133350"/>
                </a:cubicBezTo>
                <a:cubicBezTo>
                  <a:pt x="404578" y="90910"/>
                  <a:pt x="397135" y="99883"/>
                  <a:pt x="431800" y="82550"/>
                </a:cubicBezTo>
                <a:cubicBezTo>
                  <a:pt x="436033" y="76200"/>
                  <a:pt x="438637" y="68386"/>
                  <a:pt x="444500" y="63500"/>
                </a:cubicBezTo>
                <a:cubicBezTo>
                  <a:pt x="451772" y="57440"/>
                  <a:pt x="461681" y="55496"/>
                  <a:pt x="469900" y="50800"/>
                </a:cubicBezTo>
                <a:cubicBezTo>
                  <a:pt x="476526" y="47014"/>
                  <a:pt x="482600" y="42333"/>
                  <a:pt x="488950" y="38100"/>
                </a:cubicBezTo>
                <a:lnTo>
                  <a:pt x="539750" y="57150"/>
                </a:lnTo>
                <a:cubicBezTo>
                  <a:pt x="546040" y="59437"/>
                  <a:pt x="552648" y="60863"/>
                  <a:pt x="558800" y="63500"/>
                </a:cubicBezTo>
                <a:cubicBezTo>
                  <a:pt x="567501" y="67229"/>
                  <a:pt x="575733" y="71967"/>
                  <a:pt x="584200" y="76200"/>
                </a:cubicBezTo>
                <a:cubicBezTo>
                  <a:pt x="586317" y="82550"/>
                  <a:pt x="587557" y="89263"/>
                  <a:pt x="590550" y="95250"/>
                </a:cubicBezTo>
                <a:cubicBezTo>
                  <a:pt x="595193" y="104535"/>
                  <a:pt x="617986" y="133947"/>
                  <a:pt x="622300" y="139700"/>
                </a:cubicBezTo>
                <a:cubicBezTo>
                  <a:pt x="633276" y="172629"/>
                  <a:pt x="633300" y="181883"/>
                  <a:pt x="654050" y="209550"/>
                </a:cubicBezTo>
                <a:cubicBezTo>
                  <a:pt x="659438" y="216734"/>
                  <a:pt x="665303" y="224145"/>
                  <a:pt x="673100" y="228600"/>
                </a:cubicBezTo>
                <a:cubicBezTo>
                  <a:pt x="680677" y="232930"/>
                  <a:pt x="690109" y="232552"/>
                  <a:pt x="698500" y="234950"/>
                </a:cubicBezTo>
                <a:cubicBezTo>
                  <a:pt x="704936" y="236789"/>
                  <a:pt x="711200" y="239183"/>
                  <a:pt x="717550" y="241300"/>
                </a:cubicBezTo>
                <a:cubicBezTo>
                  <a:pt x="725688" y="239265"/>
                  <a:pt x="752890" y="233155"/>
                  <a:pt x="762000" y="228600"/>
                </a:cubicBezTo>
                <a:cubicBezTo>
                  <a:pt x="768826" y="225187"/>
                  <a:pt x="775187" y="220786"/>
                  <a:pt x="781050" y="215900"/>
                </a:cubicBezTo>
                <a:cubicBezTo>
                  <a:pt x="843467" y="163886"/>
                  <a:pt x="762850" y="227750"/>
                  <a:pt x="812800" y="177800"/>
                </a:cubicBezTo>
                <a:cubicBezTo>
                  <a:pt x="825110" y="165490"/>
                  <a:pt x="835406" y="163915"/>
                  <a:pt x="850900" y="158750"/>
                </a:cubicBezTo>
                <a:cubicBezTo>
                  <a:pt x="887108" y="110473"/>
                  <a:pt x="851598" y="147779"/>
                  <a:pt x="889000" y="127000"/>
                </a:cubicBezTo>
                <a:cubicBezTo>
                  <a:pt x="902343" y="119587"/>
                  <a:pt x="914400" y="110067"/>
                  <a:pt x="927100" y="101600"/>
                </a:cubicBezTo>
                <a:cubicBezTo>
                  <a:pt x="933450" y="97367"/>
                  <a:pt x="938910" y="91313"/>
                  <a:pt x="946150" y="88900"/>
                </a:cubicBezTo>
                <a:lnTo>
                  <a:pt x="965200" y="82550"/>
                </a:lnTo>
                <a:cubicBezTo>
                  <a:pt x="971550" y="76200"/>
                  <a:pt x="976942" y="68720"/>
                  <a:pt x="984250" y="63500"/>
                </a:cubicBezTo>
                <a:cubicBezTo>
                  <a:pt x="997982" y="53692"/>
                  <a:pt x="1013154" y="49632"/>
                  <a:pt x="1028700" y="44450"/>
                </a:cubicBezTo>
                <a:cubicBezTo>
                  <a:pt x="1035050" y="52917"/>
                  <a:pt x="1040266" y="62366"/>
                  <a:pt x="1047750" y="69850"/>
                </a:cubicBezTo>
                <a:cubicBezTo>
                  <a:pt x="1053146" y="75246"/>
                  <a:pt x="1061404" y="77154"/>
                  <a:pt x="1066800" y="82550"/>
                </a:cubicBezTo>
                <a:cubicBezTo>
                  <a:pt x="1074284" y="90034"/>
                  <a:pt x="1079500" y="99483"/>
                  <a:pt x="1085850" y="107950"/>
                </a:cubicBezTo>
                <a:cubicBezTo>
                  <a:pt x="1089400" y="122149"/>
                  <a:pt x="1098716" y="162174"/>
                  <a:pt x="1104900" y="171450"/>
                </a:cubicBezTo>
                <a:cubicBezTo>
                  <a:pt x="1109133" y="177800"/>
                  <a:pt x="1114500" y="183526"/>
                  <a:pt x="1117600" y="190500"/>
                </a:cubicBezTo>
                <a:lnTo>
                  <a:pt x="1136650" y="247650"/>
                </a:lnTo>
                <a:cubicBezTo>
                  <a:pt x="1138767" y="254000"/>
                  <a:pt x="1139287" y="261131"/>
                  <a:pt x="1143000" y="266700"/>
                </a:cubicBezTo>
                <a:cubicBezTo>
                  <a:pt x="1147233" y="273050"/>
                  <a:pt x="1152600" y="278776"/>
                  <a:pt x="1155700" y="285750"/>
                </a:cubicBezTo>
                <a:cubicBezTo>
                  <a:pt x="1161137" y="297983"/>
                  <a:pt x="1160974" y="312711"/>
                  <a:pt x="1168400" y="323850"/>
                </a:cubicBezTo>
                <a:cubicBezTo>
                  <a:pt x="1172633" y="330200"/>
                  <a:pt x="1178000" y="335926"/>
                  <a:pt x="1181100" y="342900"/>
                </a:cubicBezTo>
                <a:cubicBezTo>
                  <a:pt x="1211327" y="410910"/>
                  <a:pt x="1177758" y="356937"/>
                  <a:pt x="1206500" y="400050"/>
                </a:cubicBezTo>
                <a:cubicBezTo>
                  <a:pt x="1208617" y="408517"/>
                  <a:pt x="1209412" y="417428"/>
                  <a:pt x="1212850" y="425450"/>
                </a:cubicBezTo>
                <a:cubicBezTo>
                  <a:pt x="1215856" y="432465"/>
                  <a:pt x="1222870" y="437354"/>
                  <a:pt x="1225550" y="444500"/>
                </a:cubicBezTo>
                <a:cubicBezTo>
                  <a:pt x="1249090" y="507274"/>
                  <a:pt x="1214816" y="450624"/>
                  <a:pt x="1244600" y="495300"/>
                </a:cubicBezTo>
                <a:cubicBezTo>
                  <a:pt x="1246717" y="503767"/>
                  <a:pt x="1248442" y="512341"/>
                  <a:pt x="1250950" y="520700"/>
                </a:cubicBezTo>
                <a:lnTo>
                  <a:pt x="1270000" y="577850"/>
                </a:lnTo>
                <a:lnTo>
                  <a:pt x="1276350" y="596900"/>
                </a:lnTo>
                <a:cubicBezTo>
                  <a:pt x="1278467" y="603250"/>
                  <a:pt x="1278987" y="610381"/>
                  <a:pt x="1282700" y="615950"/>
                </a:cubicBezTo>
                <a:lnTo>
                  <a:pt x="1295400" y="635000"/>
                </a:lnTo>
                <a:cubicBezTo>
                  <a:pt x="1297517" y="643467"/>
                  <a:pt x="1299242" y="652041"/>
                  <a:pt x="1301750" y="660400"/>
                </a:cubicBezTo>
                <a:cubicBezTo>
                  <a:pt x="1305597" y="673222"/>
                  <a:pt x="1311825" y="685373"/>
                  <a:pt x="1314450" y="698500"/>
                </a:cubicBezTo>
                <a:cubicBezTo>
                  <a:pt x="1316567" y="709083"/>
                  <a:pt x="1315973" y="720597"/>
                  <a:pt x="1320800" y="730250"/>
                </a:cubicBezTo>
                <a:cubicBezTo>
                  <a:pt x="1324816" y="738282"/>
                  <a:pt x="1334101" y="742401"/>
                  <a:pt x="1339850" y="749300"/>
                </a:cubicBezTo>
                <a:cubicBezTo>
                  <a:pt x="1344736" y="755163"/>
                  <a:pt x="1346078" y="764305"/>
                  <a:pt x="1352550" y="768350"/>
                </a:cubicBezTo>
                <a:cubicBezTo>
                  <a:pt x="1363902" y="775445"/>
                  <a:pt x="1390650" y="781050"/>
                  <a:pt x="1390650" y="781050"/>
                </a:cubicBezTo>
                <a:cubicBezTo>
                  <a:pt x="1407583" y="778933"/>
                  <a:pt x="1424764" y="778276"/>
                  <a:pt x="1441450" y="774700"/>
                </a:cubicBezTo>
                <a:cubicBezTo>
                  <a:pt x="1454540" y="771895"/>
                  <a:pt x="1466563" y="765247"/>
                  <a:pt x="1479550" y="762000"/>
                </a:cubicBezTo>
                <a:lnTo>
                  <a:pt x="1504950" y="755650"/>
                </a:lnTo>
                <a:cubicBezTo>
                  <a:pt x="1511300" y="749300"/>
                  <a:pt x="1517101" y="742349"/>
                  <a:pt x="1524000" y="736600"/>
                </a:cubicBezTo>
                <a:cubicBezTo>
                  <a:pt x="1539458" y="723718"/>
                  <a:pt x="1584211" y="701713"/>
                  <a:pt x="1593850" y="698500"/>
                </a:cubicBezTo>
                <a:lnTo>
                  <a:pt x="1651000" y="679450"/>
                </a:lnTo>
                <a:cubicBezTo>
                  <a:pt x="1657350" y="677333"/>
                  <a:pt x="1664310" y="676544"/>
                  <a:pt x="1670050" y="673100"/>
                </a:cubicBezTo>
                <a:cubicBezTo>
                  <a:pt x="1680633" y="666750"/>
                  <a:pt x="1689752" y="656727"/>
                  <a:pt x="1701800" y="654050"/>
                </a:cubicBezTo>
                <a:cubicBezTo>
                  <a:pt x="1728741" y="648063"/>
                  <a:pt x="1756833" y="649817"/>
                  <a:pt x="1784350" y="647700"/>
                </a:cubicBezTo>
                <a:cubicBezTo>
                  <a:pt x="1839277" y="652693"/>
                  <a:pt x="1840334" y="649181"/>
                  <a:pt x="1879600" y="660400"/>
                </a:cubicBezTo>
                <a:cubicBezTo>
                  <a:pt x="1886036" y="662239"/>
                  <a:pt x="1892799" y="663499"/>
                  <a:pt x="1898650" y="666750"/>
                </a:cubicBezTo>
                <a:cubicBezTo>
                  <a:pt x="1972159" y="707588"/>
                  <a:pt x="1909520" y="675205"/>
                  <a:pt x="1955800" y="711200"/>
                </a:cubicBezTo>
                <a:cubicBezTo>
                  <a:pt x="1967848" y="720571"/>
                  <a:pt x="1981200" y="728133"/>
                  <a:pt x="1993900" y="736600"/>
                </a:cubicBezTo>
                <a:lnTo>
                  <a:pt x="2012950" y="749300"/>
                </a:lnTo>
                <a:cubicBezTo>
                  <a:pt x="2019300" y="753533"/>
                  <a:pt x="2024760" y="759587"/>
                  <a:pt x="2032000" y="762000"/>
                </a:cubicBezTo>
                <a:cubicBezTo>
                  <a:pt x="2063264" y="772421"/>
                  <a:pt x="2044448" y="767250"/>
                  <a:pt x="2089150" y="774700"/>
                </a:cubicBezTo>
                <a:cubicBezTo>
                  <a:pt x="2192863" y="768218"/>
                  <a:pt x="2156817" y="768350"/>
                  <a:pt x="2197100" y="7683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633188" y="466782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boundary p p p</a:t>
            </a:r>
          </a:p>
        </p:txBody>
      </p:sp>
      <p:sp>
        <p:nvSpPr>
          <p:cNvPr id="70" name="矩形 69"/>
          <p:cNvSpPr/>
          <p:nvPr/>
        </p:nvSpPr>
        <p:spPr>
          <a:xfrm>
            <a:off x="4580508" y="166498"/>
            <a:ext cx="2669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periodic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free: scale as needed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– free with lower limit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– lost if leave out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91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899592" y="799739"/>
            <a:ext cx="4572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units            lj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atom_style atomic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boundary p p p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dimension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lattice            fcc    0.844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  box  block 0  8  0 8  0 8  units lattice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create_box     2  box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create_atoms     1  box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set group all  type/fraction 2 0.04 12393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pair_style        lj/cut 2.8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pair_coeff        *  *   1 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timestep          0.000466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mass 1 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mass 2 1.3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thermo_style custom step pe etotal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 10000 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1 all box/relax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iso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0.0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nreset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1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it-IT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min_style cg</a:t>
            </a:r>
          </a:p>
          <a:p>
            <a:r>
              <a:rPr lang="it-IT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minimize 1e-12 1e-12 1000000 </a:t>
            </a:r>
            <a:r>
              <a:rPr lang="it-IT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1000000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 dump1 all xyz 1 minimize.xyz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dump_modify dump1 element Ar Ap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 kaka all atom 1 range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run 0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83768" y="422448"/>
            <a:ext cx="2387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Structure optimization</a:t>
            </a:r>
          </a:p>
        </p:txBody>
      </p:sp>
      <p:sp>
        <p:nvSpPr>
          <p:cNvPr id="10" name="矩形 9"/>
          <p:cNvSpPr/>
          <p:nvPr/>
        </p:nvSpPr>
        <p:spPr>
          <a:xfrm>
            <a:off x="2985894" y="2938590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#change 4% of all the atoms to type 2 with seed 12393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386508" y="837440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#reduced unit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090476" y="5489865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#another format of atoms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090476" y="5734737"/>
            <a:ext cx="2140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#naming the two types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2059976" y="5085400"/>
            <a:ext cx="1891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#conjugate gradient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508642" y="5295525"/>
            <a:ext cx="23567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etor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ftor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eMstep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fMstep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2378184" y="1276652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#must p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3919136" y="4885538"/>
            <a:ext cx="4397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#relax the box to 0.0Pa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isotopically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every 1 step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4965184" y="422448"/>
            <a:ext cx="30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always done before any simulation</a:t>
            </a:r>
            <a:endParaRPr lang="en-US" altLang="zh-CN" dirty="0">
              <a:solidFill>
                <a:srgbClr val="FF7C80"/>
              </a:solidFill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4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74025" y="53960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Melt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9552" y="883747"/>
            <a:ext cx="53285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units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		lj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atom_style	atomic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boundary s s s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lattice		fcc 0.8442</a:t>
            </a: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region box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block 0 3 0 3 0 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create_box	1 box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create_atoms	1 box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mass		1 1.0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	all create .1 87287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pair_style	lj/cut 2.5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pair_coeff	1 1 1.0 1.0 2.5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neighbor	0.3 bin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every 20 delay 0 check no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fix 1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all nve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compute ke all ke/atom </a:t>
            </a: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dump a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all custom 10 dump.melt id type xs ys zs c_ke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dump_modify	a sort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id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thermo 50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run 1000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75854" y="1338084"/>
            <a:ext cx="1465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nano</a:t>
            </a:r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particle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051964" y="1990001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#a small region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788417" y="4973329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#kinetic energy of every atom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773262" y="4731646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verlet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algorithm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5201872" y="5142605"/>
            <a:ext cx="3188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#besides dump/atom we want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c_ke</a:t>
            </a:r>
            <a:endParaRPr lang="zh-CN" altLang="en-US" sz="1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5263"/>
            <a:ext cx="2502024" cy="250202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25290" y="2618009"/>
            <a:ext cx="258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coloring according to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ke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using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Ovito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(top view)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9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4025" y="539607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histogram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9552" y="1124744"/>
            <a:ext cx="67687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units            lj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atom_style atomic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boundary p p p</a:t>
            </a: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region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1 block 0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0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0 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0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0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0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create_box 1 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create_atoms 1 box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mass 1 1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timestep .001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pair_style        lj/cut 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pair_coeff      * * 1 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 all create 1 17 rot yes dist  gaussian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1 all nve 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variable velo atom sqrt(vx*vx+vy*vy+vz*vz)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2 all ave/histo 1 4 5 0 3 50 v_velo mode vector file histo.txt </a:t>
            </a:r>
          </a:p>
          <a:p>
            <a:endParaRPr lang="en-US" altLang="zh-CN" sz="1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thermo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100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 1 all atom 10 dump.lammpstrj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run 1000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53101"/>
            <a:ext cx="3600061" cy="27000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0" y="4077072"/>
            <a:ext cx="1887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#the scalar velocity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693831" y="4498152"/>
            <a:ext cx="3600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#the velocity distribution of every atom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4658722" y="199967"/>
            <a:ext cx="3544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#the velocity distribution of sum atoms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965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23728" y="427252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Strain</a:t>
            </a:r>
          </a:p>
        </p:txBody>
      </p:sp>
      <p:sp>
        <p:nvSpPr>
          <p:cNvPr id="2" name="矩形 1"/>
          <p:cNvSpPr/>
          <p:nvPr/>
        </p:nvSpPr>
        <p:spPr>
          <a:xfrm>
            <a:off x="719026" y="902488"/>
            <a:ext cx="435703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tensile testing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boundary  s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p                     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units       metal                  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atom_style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 full                  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read_data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r1.data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potentials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pair_style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eam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                       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pair_coeff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 * *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Fe.eam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      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neighbor 2.0 bin                                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neigh_modify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delay 1 check yes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define computes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myTemp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all temp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disp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all displace/atom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pot all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/atom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ke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all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ke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/atom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s1 all stress/atom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compute    press  all pressure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thermo_temp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64808" y="1124744"/>
            <a:ext cx="2551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#tensile along z direction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71" y="473462"/>
            <a:ext cx="3865394" cy="28227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39752" y="1995957"/>
            <a:ext cx="2551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#read in atoms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potitions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294011" y="2409638"/>
            <a:ext cx="2551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#potential for metals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647052" y="3874943"/>
            <a:ext cx="2725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#displacement of every atom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713482" y="4761484"/>
            <a:ext cx="2725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#stress tensor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15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970200"/>
            <a:ext cx="520108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thermo_style</a:t>
            </a:r>
            <a:r>
              <a:rPr lang="en-US" altLang="zh-CN" sz="1400" dirty="0" smtClean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custom step temp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etotal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ke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lz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ly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lx press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pxx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pyy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pzz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dump 1 all custom 5000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dump.tensile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id type x y z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c_pot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c_ke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c_disp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[3] c_s1[1] c_s1[2] c_s1[3] c_s1[4] c_s1[5] c_s1[6]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minimize 1.0e-5 0 1000 100000                          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velocity all create 100 887723 temp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myTemp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rot yes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dist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gaussian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units box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                           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                 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fix   1 all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npt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100 100 1.0 </a:t>
            </a:r>
            <a:r>
              <a:rPr lang="en-US" altLang="zh-CN" sz="1400" dirty="0" err="1" smtClean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iso</a:t>
            </a:r>
            <a:r>
              <a:rPr lang="en-US" altLang="zh-CN" sz="1400" dirty="0" smtClean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0.0 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0.0  10.0 drag 1.0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thermo 1000                                                     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    0.0005                                                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run  200000                                                      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unfix 1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fix  1  all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nve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fix  2  all temp/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berendsen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100 100 1.0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fix  3  all deform 1 z </a:t>
            </a:r>
            <a:r>
              <a:rPr lang="en-US" altLang="zh-CN" sz="1400" dirty="0" err="1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erate</a:t>
            </a: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0.0002 remap x units box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zh-CN" sz="1400" dirty="0">
                <a:solidFill>
                  <a:srgbClr val="44444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run    1000000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23728" y="51441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Strain</a:t>
            </a:r>
          </a:p>
        </p:txBody>
      </p:sp>
      <p:sp>
        <p:nvSpPr>
          <p:cNvPr id="9" name="矩形 8"/>
          <p:cNvSpPr/>
          <p:nvPr/>
        </p:nvSpPr>
        <p:spPr>
          <a:xfrm>
            <a:off x="5724128" y="970200"/>
            <a:ext cx="2725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#output some global values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724128" y="1364563"/>
            <a:ext cx="2725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#output atomic values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275856" y="2958994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#no lattice defined so use box units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2339752" y="4793899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#remove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npt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716016" y="5255565"/>
            <a:ext cx="4283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#another heat bath without integration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5220072" y="5508263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#deform along z and remap positions every 10000/2*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steps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3670665" y="3799502"/>
            <a:ext cx="42839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#equilibrium using NPT. T=100,tDump=1.0,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P=0,pDump=10.0, drag is used to accelerate convergence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55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51720" y="445082"/>
            <a:ext cx="1420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Rigid body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94506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# Simple rigid body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system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units		lj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atom_style	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atomic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pair_style	lj/cut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2.5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read_data	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data.rigid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 	all create 100.0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4928459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# unconnected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bodies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clump1 id &lt;&gt; 1 9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clump2 id &lt;&gt; 10 18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clump3 id &lt;&gt; 19 27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clump4 id &lt;&gt; 28 36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clump5 id &lt;&gt; 37 45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clump6 id &lt;&gt; 46 54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clump7 id &lt;&gt; 55 63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clump8 id &lt;&gt; 64 72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group		clump9 id &lt;&gt; 73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81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 1 all rigid group 9 clump1 clump2 clump3 clump4 clump5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clump6 </a:t>
            </a:r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clump7 clump8 </a:t>
            </a:r>
            <a:r>
              <a:rPr lang="zh-CN" altLang="en-US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clump9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60" y="2420888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#define groups according to ids ranges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932040" y="4581560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#define 9 rigid bodies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11" y="195325"/>
            <a:ext cx="2160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582" y="1124744"/>
            <a:ext cx="462448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clump1 clump1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clump2 clump2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clump3 clump3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clump4 clump4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clump5 clump5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clump6 clump6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clump7 clump7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clump8 clump8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exclude group clump9 clump9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		100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dump		1 all atom 50 dump.rigid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timestep 	0.0001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		50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run		10000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51720" y="445082"/>
            <a:ext cx="1420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Rigid body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048" y="1340768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#cancel neighbor list for efficiency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590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52120" y="436845"/>
            <a:ext cx="175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interactive MD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3456384" cy="23220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24495" y="1262227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lmp_serial.exe &lt;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in.bucky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-plus-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cnt</a:t>
            </a:r>
            <a:endParaRPr lang="en-US" altLang="zh-CN" sz="1400" dirty="0" smtClean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vmd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–e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bucky_cnt_imd.vmd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4324495" y="2060848"/>
            <a:ext cx="4790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read_data       </a:t>
            </a:r>
            <a:r>
              <a:rPr lang="zh-CN" altLang="en-US" sz="1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data.bucky-plus-cnt</a:t>
            </a:r>
            <a:endParaRPr lang="en-US" altLang="zh-CN" sz="16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600" dirty="0">
                <a:latin typeface="Batang" panose="02030600000101010101" pitchFamily="18" charset="-127"/>
                <a:ea typeface="Batang" panose="02030600000101010101" pitchFamily="18" charset="-127"/>
              </a:rPr>
              <a:t>fix  </a:t>
            </a:r>
            <a:r>
              <a:rPr lang="en-US" altLang="zh-CN" sz="1600" dirty="0" err="1">
                <a:latin typeface="Batang" panose="02030600000101010101" pitchFamily="18" charset="-127"/>
                <a:ea typeface="Batang" panose="02030600000101010101" pitchFamily="18" charset="-127"/>
              </a:rPr>
              <a:t>comm</a:t>
            </a:r>
            <a:r>
              <a:rPr lang="en-US" altLang="zh-CN" sz="1600" dirty="0">
                <a:latin typeface="Batang" panose="02030600000101010101" pitchFamily="18" charset="-127"/>
                <a:ea typeface="Batang" panose="02030600000101010101" pitchFamily="18" charset="-127"/>
              </a:rPr>
              <a:t>       all </a:t>
            </a:r>
            <a:r>
              <a:rPr lang="en-US" altLang="zh-CN" sz="1600" dirty="0" err="1">
                <a:latin typeface="Batang" panose="02030600000101010101" pitchFamily="18" charset="-127"/>
                <a:ea typeface="Batang" panose="02030600000101010101" pitchFamily="18" charset="-127"/>
              </a:rPr>
              <a:t>imd</a:t>
            </a:r>
            <a:r>
              <a:rPr lang="en-US" altLang="zh-CN" sz="1600" dirty="0">
                <a:latin typeface="Batang" panose="02030600000101010101" pitchFamily="18" charset="-127"/>
                <a:ea typeface="Batang" panose="02030600000101010101" pitchFamily="18" charset="-127"/>
              </a:rPr>
              <a:t> 6789 unwrap on </a:t>
            </a:r>
            <a:r>
              <a:rPr lang="en-US" altLang="zh-CN" sz="1600" dirty="0" err="1">
                <a:latin typeface="Batang" panose="02030600000101010101" pitchFamily="18" charset="-127"/>
                <a:ea typeface="Batang" panose="02030600000101010101" pitchFamily="18" charset="-127"/>
              </a:rPr>
              <a:t>trate</a:t>
            </a:r>
            <a:r>
              <a:rPr lang="en-US" altLang="zh-CN" sz="1600" dirty="0">
                <a:latin typeface="Batang" panose="02030600000101010101" pitchFamily="18" charset="-127"/>
                <a:ea typeface="Batang" panose="02030600000101010101" pitchFamily="18" charset="-127"/>
              </a:rPr>
              <a:t> 10</a:t>
            </a:r>
          </a:p>
          <a:p>
            <a:endParaRPr lang="zh-CN" altLang="en-US" sz="1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24496" y="2919428"/>
            <a:ext cx="3312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Batang" panose="02030600000101010101" pitchFamily="18" charset="-127"/>
                <a:ea typeface="Batang" panose="02030600000101010101" pitchFamily="18" charset="-127"/>
              </a:rPr>
              <a:t>in </a:t>
            </a:r>
            <a:r>
              <a:rPr lang="en-US" altLang="zh-CN" sz="16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bucky_cnt_imd.vmd</a:t>
            </a:r>
            <a:r>
              <a:rPr lang="en-US" altLang="zh-CN" sz="1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</a:p>
          <a:p>
            <a:r>
              <a:rPr lang="zh-CN" altLang="en-US" sz="1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imd </a:t>
            </a:r>
            <a:r>
              <a:rPr lang="zh-CN" altLang="en-US" sz="1600" dirty="0">
                <a:latin typeface="Batang" panose="02030600000101010101" pitchFamily="18" charset="-127"/>
                <a:ea typeface="Batang" panose="02030600000101010101" pitchFamily="18" charset="-127"/>
              </a:rPr>
              <a:t>connect localhost 6789</a:t>
            </a:r>
          </a:p>
        </p:txBody>
      </p:sp>
    </p:spTree>
    <p:extLst>
      <p:ext uri="{BB962C8B-B14F-4D97-AF65-F5344CB8AC3E}">
        <p14:creationId xmlns:p14="http://schemas.microsoft.com/office/powerpoint/2010/main" val="395649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552" y="908720"/>
            <a:ext cx="59046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2d friction simulation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dimension	2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boundary	p s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atom_style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	atomic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neighbor	0.3 bin</a:t>
            </a:r>
          </a:p>
          <a:p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neigh_modify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	delay 5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create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geometry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lattice		hex 0.9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box block 0 50 0 22 -0.25 0.25</a:t>
            </a:r>
          </a:p>
          <a:p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create_box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	4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box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mass		1 1.0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mass		2 1.0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mass		3 1.0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mass		4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1.0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atom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regions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lo-fixed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1.1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lo-slab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7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above-lo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7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side out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hi-fixed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20.9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hi-slab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15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          below-hi block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15 INF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INF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 side out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lo-asperity sphere 32 7 0 8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hi-asperity sphere 18 15 0 8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lo-half-sphere intersect 2 lo-asperity above-lo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hi-half-sphere intersect 2 hi-asperity below-hi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55976" y="2924944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four types of atoms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3952"/>
            <a:ext cx="2510408" cy="251040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41144" y="3462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friction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651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683568" y="548680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2400" b="1" dirty="0" err="1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ec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 1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7784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Molecular Dynamics &amp; Lammps Realization</a:t>
            </a:r>
            <a:endParaRPr lang="zh-CN" altLang="en-US" dirty="0" smtClean="0">
              <a:solidFill>
                <a:srgbClr val="FF7C80"/>
              </a:solidFill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75656" y="1124744"/>
            <a:ext cx="0" cy="504056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91680" y="112474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23728" y="1412776"/>
            <a:ext cx="21382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4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imulation Framework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Dynamical Equation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Verlet</a:t>
            </a: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algorithm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Structure &amp; Boundary</a:t>
            </a:r>
            <a:endParaRPr lang="en-US" altLang="zh-CN" sz="1400" dirty="0" smtClean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Potential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Velocity Distribution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Neighbor list</a:t>
            </a:r>
          </a:p>
        </p:txBody>
      </p:sp>
      <p:sp>
        <p:nvSpPr>
          <p:cNvPr id="10" name="矩形 9"/>
          <p:cNvSpPr/>
          <p:nvPr/>
        </p:nvSpPr>
        <p:spPr>
          <a:xfrm>
            <a:off x="6732240" y="1412776"/>
            <a:ext cx="1082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nsembles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NVT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Langivin</a:t>
            </a:r>
            <a:endParaRPr lang="en-US" altLang="zh-CN" sz="1400" dirty="0" smtClean="0"/>
          </a:p>
        </p:txBody>
      </p:sp>
      <p:sp>
        <p:nvSpPr>
          <p:cNvPr id="11" name="矩形 10"/>
          <p:cNvSpPr/>
          <p:nvPr/>
        </p:nvSpPr>
        <p:spPr>
          <a:xfrm>
            <a:off x="4693990" y="1412776"/>
            <a:ext cx="1292983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roperties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Energy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Temperature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Pressure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RDF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MSD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VACF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91680" y="3053520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089023" y="3446423"/>
            <a:ext cx="179856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</a:t>
            </a:r>
            <a:r>
              <a:rPr lang="en-US" altLang="zh-CN" sz="20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inux</a:t>
            </a:r>
            <a:endParaRPr lang="en-US" altLang="zh-CN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basic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ssh</a:t>
            </a:r>
            <a:endParaRPr lang="en-US" altLang="zh-CN" sz="14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Winscp</a:t>
            </a:r>
            <a:endParaRPr lang="en-US" altLang="zh-CN" sz="14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Vim &amp; Sublime Text</a:t>
            </a:r>
            <a:endParaRPr lang="en-US" altLang="zh-CN" sz="1400" dirty="0" smtClean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Tar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Source structure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g++ &amp; </a:t>
            </a: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Makefile</a:t>
            </a:r>
            <a:endParaRPr lang="en-US" altLang="zh-CN" sz="14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Execute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Excute</a:t>
            </a: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in Windows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Centaur" panose="02030504050205020304" pitchFamily="18" charset="0"/>
                <a:ea typeface="GulimChe" panose="020B0609000101010101" pitchFamily="49" charset="-127"/>
              </a:rPr>
              <a:t>VMD,ovito,qutemol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95734" y="3446423"/>
            <a:ext cx="1686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cript Framework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Manual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Setup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Material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Device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Measure</a:t>
            </a:r>
            <a:endParaRPr lang="en-US" altLang="zh-CN" sz="1400" dirty="0" smtClean="0"/>
          </a:p>
        </p:txBody>
      </p:sp>
      <p:sp>
        <p:nvSpPr>
          <p:cNvPr id="16" name="矩形 15"/>
          <p:cNvSpPr/>
          <p:nvPr/>
        </p:nvSpPr>
        <p:spPr>
          <a:xfrm>
            <a:off x="6760136" y="3446423"/>
            <a:ext cx="196162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Structure optimization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Melt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histogram</a:t>
            </a:r>
            <a:endParaRPr lang="en-US" altLang="zh-CN" sz="14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Strain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Rigid </a:t>
            </a: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body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interactive MD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</a:t>
            </a: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rictio</a:t>
            </a: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shear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0292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883747"/>
            <a:ext cx="741682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# create 2 surfaces with asperities</a:t>
            </a:r>
          </a:p>
          <a:p>
            <a:endParaRPr lang="en-US" altLang="zh-CN" sz="12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create_atoms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	1 region lo-slab</a:t>
            </a:r>
          </a:p>
          <a:p>
            <a:r>
              <a:rPr lang="en-US" altLang="zh-CN" sz="12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create_atoms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	1 region hi-slab</a:t>
            </a:r>
          </a:p>
          <a:p>
            <a:r>
              <a:rPr lang="en-US" altLang="zh-CN" sz="12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create_atoms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	2 region lo-half-sphere</a:t>
            </a:r>
          </a:p>
          <a:p>
            <a:r>
              <a:rPr lang="en-US" altLang="zh-CN" sz="12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create_atoms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	3 region hi-half-sphere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LJ potentials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pair_style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lj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/cut 2.5</a:t>
            </a:r>
          </a:p>
          <a:p>
            <a:r>
              <a:rPr lang="en-US" altLang="zh-CN" sz="1200" dirty="0" err="1">
                <a:latin typeface="Batang" panose="02030600000101010101" pitchFamily="18" charset="-127"/>
                <a:ea typeface="Batang" panose="02030600000101010101" pitchFamily="18" charset="-127"/>
              </a:rPr>
              <a:t>pair_coeff</a:t>
            </a:r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	* * 1.0 1.0 2.5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define groups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        lo region lo-slab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lo type 2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hi region hi-slab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hi type 3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lo-fixed region lo-fixed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hi-fixed region hi-fixed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boundary union lo-fixed hi-fixed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mobile subtract all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boundary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set		group lo-fixed type 4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set		group hi-fixed type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4</a:t>
            </a:r>
          </a:p>
          <a:p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# initial </a:t>
            </a:r>
            <a:r>
              <a:rPr lang="en-US" altLang="zh-CN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velocities</a:t>
            </a:r>
            <a:endParaRPr lang="en-US" altLang="zh-CN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compute         new mobile temp/partial 0 1 0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velocity	mobile create 0.1 482748 temp new</a:t>
            </a:r>
          </a:p>
          <a:p>
            <a:r>
              <a:rPr lang="en-US" altLang="zh-CN" sz="1200" dirty="0">
                <a:latin typeface="Batang" panose="02030600000101010101" pitchFamily="18" charset="-127"/>
                <a:ea typeface="Batang" panose="02030600000101010101" pitchFamily="18" charset="-127"/>
              </a:rPr>
              <a:t>velocity	hi set 1.0 0.0 0.0 </a:t>
            </a:r>
            <a:r>
              <a:rPr lang="en-US" altLang="zh-CN" sz="12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sum </a:t>
            </a:r>
            <a:r>
              <a:rPr lang="en-US" altLang="zh-CN" sz="12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yes</a:t>
            </a:r>
            <a:endParaRPr lang="en-US" altLang="zh-CN" sz="12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0" y="6054653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additional velocity along x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1144" y="3462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friction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4860032" y="5562210"/>
            <a:ext cx="2964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calculate y part temperature 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63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462" y="1052736"/>
            <a:ext cx="65527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# fixes</a:t>
            </a: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1 all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nve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2 boundary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setforce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 0.0 0.0 0.0</a:t>
            </a: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3 mobile temp/rescale 200 0.1 0.1 0.02 1.0</a:t>
            </a: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fix_modify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	3 temp new</a:t>
            </a: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# Run</a:t>
            </a: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	0.0025</a:t>
            </a: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		1000</a:t>
            </a:r>
          </a:p>
          <a:p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thermo_modify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	temp new</a:t>
            </a: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dump</a:t>
            </a:r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		1 all atom 500 </a:t>
            </a:r>
            <a:r>
              <a:rPr lang="en-US" altLang="zh-CN" sz="1400" dirty="0" err="1">
                <a:latin typeface="Batang" panose="02030600000101010101" pitchFamily="18" charset="-127"/>
                <a:ea typeface="Batang" panose="02030600000101010101" pitchFamily="18" charset="-127"/>
              </a:rPr>
              <a:t>dump.friction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zh-CN" sz="1400" dirty="0">
                <a:latin typeface="Batang" panose="02030600000101010101" pitchFamily="18" charset="-127"/>
                <a:ea typeface="Batang" panose="02030600000101010101" pitchFamily="18" charset="-127"/>
              </a:rPr>
              <a:t>run		20000</a:t>
            </a:r>
            <a:endParaRPr lang="en-US" altLang="zh-CN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1144" y="3462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friction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580112" y="1628800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remove force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87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41144" y="34624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shear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40731"/>
            <a:ext cx="2078360" cy="20783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544" y="1268760"/>
            <a:ext cx="592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# 3d metal shear </a:t>
            </a:r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simulation</a:t>
            </a:r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units		metal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boundary	s s </a:t>
            </a:r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</a:t>
            </a:r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atom_style	atomic</a:t>
            </a:r>
          </a:p>
          <a:p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lattice fcc </a:t>
            </a:r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3.52</a:t>
            </a:r>
          </a:p>
          <a:p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region box </a:t>
            </a:r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block 0 16.0 0 10.0 0 2.828427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create_box	3 </a:t>
            </a:r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box</a:t>
            </a:r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lattice fcc </a:t>
            </a:r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3.52 orient	x 1 0 0 orient y 0 1 1 orient z 0 -1 1 </a:t>
            </a:r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origin </a:t>
            </a:r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0.5 0 0 </a:t>
            </a:r>
          </a:p>
          <a:p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create_atoms 1 box</a:t>
            </a:r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pair_style	eam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pair_coeff	* * Ni_u3.eam</a:t>
            </a:r>
          </a:p>
          <a:p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neighbor	0.3 bin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neigh_modify	delay 5</a:t>
            </a:r>
          </a:p>
          <a:p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lower block INF INF INF 0.9 INF INF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region		upper block INF INF 6.1 INF INF INF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lower region lower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upper region upper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boundary union lower upper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group		mobile subtract all boundary</a:t>
            </a:r>
          </a:p>
          <a:p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set		group lower type 2</a:t>
            </a:r>
          </a:p>
          <a:p>
            <a:r>
              <a:rPr lang="zh-CN" altLang="en-US" sz="1200" dirty="0">
                <a:latin typeface="Batang" panose="02030600000101010101" pitchFamily="18" charset="-127"/>
                <a:ea typeface="Batang" panose="02030600000101010101" pitchFamily="18" charset="-127"/>
              </a:rPr>
              <a:t>set		group upper type </a:t>
            </a:r>
            <a:r>
              <a:rPr lang="zh-CN" altLang="en-US" sz="1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endParaRPr lang="zh-CN" altLang="en-US" sz="1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69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124744"/>
            <a:ext cx="6858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compute		new3d mobile temp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compute		new2d mobile temp/partial 0 1 1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# equilibrate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	mobile create 300.0 5812775 temp new3d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1 all nve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2 boundary setforce 0.0 0.0 0.0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3 mobile temp/rescale 10 300.0 300.0 10.0 1.0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fix_modify	3 temp new3d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		25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thermo_modify	temp new3d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timestep	0.001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run		100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1144" y="34624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shear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436096" y="2852936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remove force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9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908720"/>
            <a:ext cx="84969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# shear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	upper set 1.0 0 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velocity	mobile ramp vx 0.0 1.0 y 1.4 8.6 sum yes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unfix		3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		3 mobile temp/rescale 10 300.0 300.0 10.0 1.0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fix_modify	3 temp new2d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		100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thermo_modify	temp new2d</a:t>
            </a:r>
          </a:p>
          <a:p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reset_timestep	0</a:t>
            </a:r>
          </a:p>
          <a:p>
            <a:r>
              <a:rPr lang="zh-CN" altLang="en-US" sz="1400" dirty="0">
                <a:latin typeface="Batang" panose="02030600000101010101" pitchFamily="18" charset="-127"/>
                <a:ea typeface="Batang" panose="02030600000101010101" pitchFamily="18" charset="-127"/>
              </a:rPr>
              <a:t>run		3000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5144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E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xamples</a:t>
            </a:r>
            <a:endParaRPr lang="en-US" altLang="zh-CN" sz="1600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17" y="837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1144" y="34624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shear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220072" y="1556792"/>
            <a:ext cx="2529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# </a:t>
            </a:r>
            <a:r>
              <a:rPr lang="en-US" altLang="zh-CN" sz="1400" dirty="0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 linear distribution of </a:t>
            </a:r>
            <a:r>
              <a:rPr lang="en-US" altLang="zh-CN" sz="1400" dirty="0" err="1" smtClean="0">
                <a:solidFill>
                  <a:srgbClr val="FF7C8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vx</a:t>
            </a:r>
            <a:endParaRPr lang="en-US" altLang="zh-CN" sz="1400" dirty="0">
              <a:solidFill>
                <a:srgbClr val="FF7C8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67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28" y="1058607"/>
            <a:ext cx="2351584" cy="1763688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683568" y="548680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ummery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7784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Molecular Dynamics &amp; </a:t>
            </a:r>
            <a:r>
              <a:rPr lang="en-US" altLang="zh-CN" dirty="0" err="1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 Realization</a:t>
            </a:r>
            <a:endParaRPr lang="zh-CN" altLang="en-US" dirty="0" smtClean="0">
              <a:solidFill>
                <a:srgbClr val="FF7C80"/>
              </a:solidFill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1124744"/>
            <a:ext cx="0" cy="1368152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63688" y="115569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Basic conception of molecular dynamics</a:t>
            </a:r>
            <a:endParaRPr lang="zh-CN" altLang="en-US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Basic Linux commands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installation and using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Visualization ,some examples</a:t>
            </a:r>
            <a:endParaRPr lang="zh-CN" altLang="en-US" dirty="0" smtClean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705730" y="2719087"/>
            <a:ext cx="1584176" cy="32086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anchor="ctr"/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ome</a:t>
            </a:r>
            <a:r>
              <a:rPr lang="en-US" altLang="zh-CN" sz="2400" b="1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work</a:t>
            </a:r>
            <a:endParaRPr sz="24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74188" y="3257613"/>
            <a:ext cx="0" cy="297969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29481" y="3177801"/>
            <a:ext cx="66982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make your folder and compile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lammps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in it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read the manual , be familiar with the commands , especially the fixes and computes in the examples.</a:t>
            </a:r>
            <a:endParaRPr lang="zh-CN" altLang="en-US" dirty="0">
              <a:latin typeface="Centaur" panose="02030504050205020304" pitchFamily="18" charset="0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draw the potential curve of 2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Ar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atoms(in metal unit)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carry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out a NVT simulation at 40K of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Ar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8x8x8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supercell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, plot T vs. t, E vs. t, average T vs. t, average E vs. t. Error vs.t 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Validate Maxwell velocity distribution. curves of 5 different temperature are required in a single graph. Fit them 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plot variance of T  and E/N  vs. N and fit this curve. N is number of  the atoms.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hand in a report </a:t>
            </a: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before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Thursday.</a:t>
            </a:r>
          </a:p>
        </p:txBody>
      </p:sp>
    </p:spTree>
    <p:extLst>
      <p:ext uri="{BB962C8B-B14F-4D97-AF65-F5344CB8AC3E}">
        <p14:creationId xmlns:p14="http://schemas.microsoft.com/office/powerpoint/2010/main" val="216144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51727" y="556695"/>
            <a:ext cx="4968552" cy="648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Time=0: Structure, potential, boundary condition, velocity distribution</a:t>
            </a:r>
            <a:endParaRPr lang="zh-CN" altLang="en-US" dirty="0">
              <a:solidFill>
                <a:schemeClr val="tx1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699769" y="1218230"/>
            <a:ext cx="0" cy="27456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63645" y="1506262"/>
            <a:ext cx="4968552" cy="648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Equilibration: NVT or NPT </a:t>
            </a:r>
            <a:endParaRPr lang="zh-CN" altLang="en-US" dirty="0">
              <a:solidFill>
                <a:schemeClr val="tx1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699769" y="2154334"/>
            <a:ext cx="0" cy="27456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263645" y="2431627"/>
            <a:ext cx="4968552" cy="648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Steady State: NVT or NVE, Statistics</a:t>
            </a:r>
            <a:endParaRPr lang="zh-CN" altLang="en-US" dirty="0">
              <a:solidFill>
                <a:schemeClr val="tx1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711980" y="3079699"/>
            <a:ext cx="0" cy="27456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275856" y="3356992"/>
            <a:ext cx="4968552" cy="648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Post Procedure: data analysis, plotting</a:t>
            </a:r>
            <a:endParaRPr lang="zh-CN" altLang="en-US" dirty="0">
              <a:solidFill>
                <a:schemeClr val="tx1"/>
              </a:solidFill>
              <a:latin typeface="Californian FB" panose="0207040306080B0302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32048" y="385360"/>
            <a:ext cx="2138214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4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imulation Framework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Dynamical Equation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Verlet</a:t>
            </a: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algorithm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Structure &amp; Boundary</a:t>
            </a:r>
            <a:endParaRPr lang="en-US" altLang="zh-CN" sz="1400" dirty="0" smtClean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Potential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Velocity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982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72749"/>
            <a:ext cx="1296144" cy="40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5038"/>
            <a:ext cx="5812738" cy="87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63653"/>
            <a:ext cx="2448272" cy="69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62" y="3246542"/>
            <a:ext cx="6352169" cy="364369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0" name="直接箭头连接符 9"/>
          <p:cNvCxnSpPr/>
          <p:nvPr/>
        </p:nvCxnSpPr>
        <p:spPr>
          <a:xfrm flipH="1">
            <a:off x="5580112" y="2938771"/>
            <a:ext cx="7170" cy="22594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32048" y="385360"/>
            <a:ext cx="21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4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imulation Framework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563888" y="4005064"/>
            <a:ext cx="4444171" cy="2500154"/>
            <a:chOff x="4211960" y="3812052"/>
            <a:chExt cx="4444171" cy="2500154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812052"/>
              <a:ext cx="4444171" cy="2500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6028636" y="5364185"/>
              <a:ext cx="1080120" cy="216024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Image of j</a:t>
              </a:r>
              <a:endParaRPr lang="zh-CN" altLang="en-US" sz="12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637910" y="4126783"/>
            <a:ext cx="1904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Structure &amp; Boundary</a:t>
            </a:r>
            <a:endParaRPr lang="en-US" altLang="zh-CN" sz="1400" dirty="0"/>
          </a:p>
        </p:txBody>
      </p:sp>
      <p:sp>
        <p:nvSpPr>
          <p:cNvPr id="19" name="矩形 18"/>
          <p:cNvSpPr/>
          <p:nvPr/>
        </p:nvSpPr>
        <p:spPr>
          <a:xfrm>
            <a:off x="665547" y="2017058"/>
            <a:ext cx="1534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Centaur" panose="02030504050205020304" pitchFamily="18" charset="0"/>
                <a:ea typeface="GulimChe" panose="020B0609000101010101" pitchFamily="49" charset="-127"/>
              </a:rPr>
              <a:t>Verlet</a:t>
            </a: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 algorithm</a:t>
            </a:r>
          </a:p>
        </p:txBody>
      </p:sp>
      <p:sp>
        <p:nvSpPr>
          <p:cNvPr id="20" name="矩形 19"/>
          <p:cNvSpPr/>
          <p:nvPr/>
        </p:nvSpPr>
        <p:spPr>
          <a:xfrm>
            <a:off x="665547" y="1059856"/>
            <a:ext cx="18197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Centaur" panose="02030504050205020304" pitchFamily="18" charset="0"/>
                <a:ea typeface="GulimChe" panose="020B0609000101010101" pitchFamily="49" charset="-127"/>
              </a:rPr>
              <a:t>Dynamical Equation</a:t>
            </a:r>
          </a:p>
        </p:txBody>
      </p:sp>
    </p:spTree>
    <p:extLst>
      <p:ext uri="{BB962C8B-B14F-4D97-AF65-F5344CB8AC3E}">
        <p14:creationId xmlns:p14="http://schemas.microsoft.com/office/powerpoint/2010/main" val="23939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733" y="981168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Neighbor list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48" y="385360"/>
            <a:ext cx="21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4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imulation Framework</a:t>
            </a:r>
          </a:p>
        </p:txBody>
      </p:sp>
      <p:sp>
        <p:nvSpPr>
          <p:cNvPr id="7" name="矩形 6"/>
          <p:cNvSpPr/>
          <p:nvPr/>
        </p:nvSpPr>
        <p:spPr>
          <a:xfrm>
            <a:off x="1304557" y="1423088"/>
            <a:ext cx="671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In order to reduce the calculation complexity of force from O(N^2) to O(N) , these could be done: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5616" y="1988840"/>
            <a:ext cx="55586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cut off the potential, so we can only calculate the summation over the atoms within the sphere.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save the atoms within the sphere and there’s no need to search the spheres for M steps.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when search for spheres after the M steps, there’s no need to find all the atoms within the sphere, but remove the atoms leaved and add the atoms get close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76255" y="1987873"/>
            <a:ext cx="1325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find neighbor</a:t>
            </a:r>
            <a:endParaRPr lang="en-US" altLang="zh-CN" dirty="0">
              <a:solidFill>
                <a:srgbClr val="FF7C8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6255" y="2492896"/>
            <a:ext cx="1731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build neighbor list</a:t>
            </a:r>
            <a:endParaRPr lang="en-US" altLang="zh-CN" dirty="0">
              <a:solidFill>
                <a:srgbClr val="FF7C8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55979" y="3007545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update neighbor list</a:t>
            </a:r>
            <a:endParaRPr lang="en-US" altLang="zh-CN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42" y="1496231"/>
            <a:ext cx="2362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195736" y="965780"/>
            <a:ext cx="2666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latin typeface="Californian FB" panose="0207040306080B030204" pitchFamily="18" charset="0"/>
              </a:rPr>
              <a:t>Lennard</a:t>
            </a:r>
            <a:r>
              <a:rPr lang="en-US" altLang="zh-CN" sz="1600" dirty="0">
                <a:latin typeface="Californian FB" panose="0207040306080B030204" pitchFamily="18" charset="0"/>
              </a:rPr>
              <a:t>-Jones (LJ</a:t>
            </a:r>
            <a:r>
              <a:rPr lang="en-US" altLang="zh-CN" sz="1600" dirty="0" smtClean="0">
                <a:latin typeface="Californian FB" panose="0207040306080B030204" pitchFamily="18" charset="0"/>
              </a:rPr>
              <a:t>) Potential</a:t>
            </a:r>
            <a:endParaRPr lang="zh-CN" altLang="en-US" sz="1600" dirty="0">
              <a:latin typeface="Californian FB" panose="0207040306080B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402243" y="2376916"/>
                <a:ext cx="2126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𝑐𝑢𝑡𝑡𝑖𝑛𝑔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𝑟𝑎𝑑𝑖𝑢𝑠</m:t>
                      </m:r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fornian FB" panose="0207040306080B0302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43" y="2376916"/>
                <a:ext cx="212686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60" t="-2222" r="-2006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5580112" y="523892"/>
            <a:ext cx="3199069" cy="2130023"/>
            <a:chOff x="5076056" y="578897"/>
            <a:chExt cx="3672408" cy="2445184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5076056" y="1998435"/>
              <a:ext cx="36724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V="1">
              <a:off x="5076056" y="578897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5220072" y="764704"/>
              <a:ext cx="2505808" cy="2039841"/>
            </a:xfrm>
            <a:custGeom>
              <a:avLst/>
              <a:gdLst>
                <a:gd name="connsiteX0" fmla="*/ 0 w 2505808"/>
                <a:gd name="connsiteY0" fmla="*/ 0 h 2039841"/>
                <a:gd name="connsiteX1" fmla="*/ 131885 w 2505808"/>
                <a:gd name="connsiteY1" fmla="*/ 1459523 h 2039841"/>
                <a:gd name="connsiteX2" fmla="*/ 404446 w 2505808"/>
                <a:gd name="connsiteY2" fmla="*/ 2039815 h 2039841"/>
                <a:gd name="connsiteX3" fmla="*/ 826477 w 2505808"/>
                <a:gd name="connsiteY3" fmla="*/ 1441939 h 2039841"/>
                <a:gd name="connsiteX4" fmla="*/ 2505808 w 2505808"/>
                <a:gd name="connsiteY4" fmla="*/ 1266092 h 2039841"/>
                <a:gd name="connsiteX5" fmla="*/ 2505808 w 2505808"/>
                <a:gd name="connsiteY5" fmla="*/ 1266092 h 203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808" h="2039841">
                  <a:moveTo>
                    <a:pt x="0" y="0"/>
                  </a:moveTo>
                  <a:cubicBezTo>
                    <a:pt x="32238" y="559777"/>
                    <a:pt x="64477" y="1119554"/>
                    <a:pt x="131885" y="1459523"/>
                  </a:cubicBezTo>
                  <a:cubicBezTo>
                    <a:pt x="199293" y="1799492"/>
                    <a:pt x="288681" y="2042746"/>
                    <a:pt x="404446" y="2039815"/>
                  </a:cubicBezTo>
                  <a:cubicBezTo>
                    <a:pt x="520211" y="2036884"/>
                    <a:pt x="476250" y="1570893"/>
                    <a:pt x="826477" y="1441939"/>
                  </a:cubicBezTo>
                  <a:cubicBezTo>
                    <a:pt x="1176704" y="1312985"/>
                    <a:pt x="2505808" y="1266092"/>
                    <a:pt x="2505808" y="1266092"/>
                  </a:cubicBezTo>
                  <a:lnTo>
                    <a:pt x="2505808" y="126609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588224" y="1562581"/>
              <a:ext cx="0" cy="93610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6152946" y="2008468"/>
              <a:ext cx="488092" cy="154213"/>
            </a:xfrm>
            <a:custGeom>
              <a:avLst/>
              <a:gdLst>
                <a:gd name="connsiteX0" fmla="*/ 0 w 488092"/>
                <a:gd name="connsiteY0" fmla="*/ 154213 h 154213"/>
                <a:gd name="connsiteX1" fmla="*/ 439615 w 488092"/>
                <a:gd name="connsiteY1" fmla="*/ 13536 h 154213"/>
                <a:gd name="connsiteX2" fmla="*/ 457200 w 488092"/>
                <a:gd name="connsiteY2" fmla="*/ 13536 h 15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092" h="154213">
                  <a:moveTo>
                    <a:pt x="0" y="154213"/>
                  </a:moveTo>
                  <a:lnTo>
                    <a:pt x="439615" y="13536"/>
                  </a:lnTo>
                  <a:cubicBezTo>
                    <a:pt x="515815" y="-9910"/>
                    <a:pt x="486507" y="1813"/>
                    <a:pt x="457200" y="13536"/>
                  </a:cubicBezTo>
                </a:path>
              </a:pathLst>
            </a:cu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6641038" y="138548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err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altLang="zh-CN" b="1" i="1" baseline="-25000" dirty="0" err="1" smtClean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zh-CN" altLang="en-US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5631795" y="1687623"/>
              <a:ext cx="0" cy="13364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5642331" y="1702617"/>
                  <a:ext cx="204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altLang="zh-CN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331" y="1702617"/>
                  <a:ext cx="20441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333" r="-16667" b="-179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32048" y="385360"/>
            <a:ext cx="21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4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S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imulation Framework</a:t>
            </a:r>
          </a:p>
        </p:txBody>
      </p:sp>
      <p:sp>
        <p:nvSpPr>
          <p:cNvPr id="3" name="矩形 2"/>
          <p:cNvSpPr/>
          <p:nvPr/>
        </p:nvSpPr>
        <p:spPr>
          <a:xfrm>
            <a:off x="611560" y="980728"/>
            <a:ext cx="12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Potential</a:t>
            </a:r>
          </a:p>
        </p:txBody>
      </p:sp>
      <p:sp>
        <p:nvSpPr>
          <p:cNvPr id="22" name="矩形 21"/>
          <p:cNvSpPr/>
          <p:nvPr/>
        </p:nvSpPr>
        <p:spPr>
          <a:xfrm>
            <a:off x="611560" y="3212976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Velocity Distribution</a:t>
            </a:r>
          </a:p>
        </p:txBody>
      </p:sp>
      <p:sp>
        <p:nvSpPr>
          <p:cNvPr id="23" name="矩形 22"/>
          <p:cNvSpPr/>
          <p:nvPr/>
        </p:nvSpPr>
        <p:spPr>
          <a:xfrm>
            <a:off x="3465675" y="3204958"/>
            <a:ext cx="3513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Gaussian distribution</a:t>
            </a: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of Temperature T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65675" y="3640729"/>
            <a:ext cx="3693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Clear out the drift and remaining rotation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048" y="391758"/>
            <a:ext cx="1058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roperties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35696" y="466660"/>
            <a:ext cx="106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91880" y="370944"/>
                <a:ext cx="106978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70944"/>
                <a:ext cx="1069780" cy="6722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701476" y="398350"/>
                <a:ext cx="3336811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aur" panose="02030504050205020304" pitchFamily="18" charset="0"/>
                  </a:rPr>
                  <a:t>Atomic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76" y="398350"/>
                <a:ext cx="3336811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146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91880" y="997722"/>
                <a:ext cx="4890313" cy="484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aur" panose="02030504050205020304" pitchFamily="18" charset="0"/>
                  </a:rPr>
                  <a:t>Atomic Potential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997722"/>
                <a:ext cx="4890313" cy="484876"/>
              </a:xfrm>
              <a:prstGeom prst="rect">
                <a:avLst/>
              </a:prstGeom>
              <a:blipFill rotWithShape="0">
                <a:blip r:embed="rId4"/>
                <a:stretch>
                  <a:fillRect l="-1122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835696" y="1628800"/>
            <a:ext cx="152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63615" y="1512400"/>
                <a:ext cx="222407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615" y="1512400"/>
                <a:ext cx="2224070" cy="764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835696" y="2300884"/>
            <a:ext cx="1159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Pressure</a:t>
            </a:r>
          </a:p>
        </p:txBody>
      </p:sp>
      <p:sp>
        <p:nvSpPr>
          <p:cNvPr id="11" name="矩形 10"/>
          <p:cNvSpPr/>
          <p:nvPr/>
        </p:nvSpPr>
        <p:spPr>
          <a:xfrm>
            <a:off x="3491880" y="2300884"/>
            <a:ext cx="139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Virial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Thorem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379153" y="2115116"/>
                <a:ext cx="2767361" cy="730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𝑝𝑉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153" y="2115116"/>
                <a:ext cx="2767361" cy="730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777340" y="2999522"/>
            <a:ext cx="342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Radial distribution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function(RDF)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53" y="2842595"/>
            <a:ext cx="3252787" cy="79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420127" y="3742742"/>
            <a:ext cx="231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Pair-Correlation function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77922"/>
            <a:ext cx="1995166" cy="52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61" y="4360938"/>
            <a:ext cx="6188453" cy="152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7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2048" y="391758"/>
            <a:ext cx="1058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roperties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9732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Molecular Dynamics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823723"/>
            <a:ext cx="332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Mean square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displacement(MSD)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1397"/>
              </p:ext>
            </p:extLst>
          </p:nvPr>
        </p:nvGraphicFramePr>
        <p:xfrm>
          <a:off x="4353874" y="209227"/>
          <a:ext cx="3748620" cy="850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3" imgW="3022600" imgH="685800" progId="Equation.DSMT4">
                  <p:embed/>
                </p:oleObj>
              </mc:Choice>
              <mc:Fallback>
                <p:oleObj name="Equation" r:id="rId3" imgW="3022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874" y="209227"/>
                        <a:ext cx="3748620" cy="850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873511" y="1188115"/>
            <a:ext cx="1800200" cy="1452004"/>
            <a:chOff x="6228184" y="1124744"/>
            <a:chExt cx="2915816" cy="2351836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6228184" y="3476580"/>
              <a:ext cx="29158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6228184" y="1124744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6409711" y="1700808"/>
              <a:ext cx="2338753" cy="1600200"/>
            </a:xfrm>
            <a:custGeom>
              <a:avLst/>
              <a:gdLst>
                <a:gd name="connsiteX0" fmla="*/ 0 w 2338753"/>
                <a:gd name="connsiteY0" fmla="*/ 1600200 h 1600200"/>
                <a:gd name="connsiteX1" fmla="*/ 703384 w 2338753"/>
                <a:gd name="connsiteY1" fmla="*/ 1301261 h 1600200"/>
                <a:gd name="connsiteX2" fmla="*/ 2338753 w 2338753"/>
                <a:gd name="connsiteY2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8753" h="1600200">
                  <a:moveTo>
                    <a:pt x="0" y="1600200"/>
                  </a:moveTo>
                  <a:cubicBezTo>
                    <a:pt x="156796" y="1584080"/>
                    <a:pt x="313592" y="1567961"/>
                    <a:pt x="703384" y="1301261"/>
                  </a:cubicBezTo>
                  <a:cubicBezTo>
                    <a:pt x="1093176" y="1034561"/>
                    <a:pt x="1715964" y="517280"/>
                    <a:pt x="2338753" y="0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409711" y="3284984"/>
              <a:ext cx="241076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5"/>
            <p:cNvSpPr txBox="1"/>
            <p:nvPr/>
          </p:nvSpPr>
          <p:spPr>
            <a:xfrm>
              <a:off x="8068216" y="2780928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solid</a:t>
              </a:r>
              <a:endParaRPr lang="zh-CN" altLang="en-US" dirty="0"/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8034725" y="2131576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liquid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772782" y="24386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time</a:t>
            </a:r>
            <a:endParaRPr lang="zh-CN" altLang="en-US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07240" y="116038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MSD</a:t>
            </a:r>
            <a:endParaRPr lang="zh-CN" altLang="en-US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220370"/>
              </p:ext>
            </p:extLst>
          </p:nvPr>
        </p:nvGraphicFramePr>
        <p:xfrm>
          <a:off x="1115616" y="3713995"/>
          <a:ext cx="3882161" cy="94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5" imgW="2806700" imgH="685800" progId="Equation.DSMT4">
                  <p:embed/>
                </p:oleObj>
              </mc:Choice>
              <mc:Fallback>
                <p:oleObj name="Equation" r:id="rId5" imgW="28067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713995"/>
                        <a:ext cx="3882161" cy="94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5827320" y="3307992"/>
            <a:ext cx="2006627" cy="1607647"/>
            <a:chOff x="5099112" y="3079646"/>
            <a:chExt cx="2935505" cy="2351836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5118801" y="4740958"/>
              <a:ext cx="29158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5099112" y="3079646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多边形 22"/>
            <p:cNvSpPr/>
            <p:nvPr/>
          </p:nvSpPr>
          <p:spPr>
            <a:xfrm>
              <a:off x="5192597" y="3335792"/>
              <a:ext cx="2497016" cy="1908307"/>
            </a:xfrm>
            <a:custGeom>
              <a:avLst/>
              <a:gdLst>
                <a:gd name="connsiteX0" fmla="*/ 0 w 2497016"/>
                <a:gd name="connsiteY0" fmla="*/ 0 h 1908307"/>
                <a:gd name="connsiteX1" fmla="*/ 158262 w 2497016"/>
                <a:gd name="connsiteY1" fmla="*/ 1872761 h 1908307"/>
                <a:gd name="connsiteX2" fmla="*/ 360485 w 2497016"/>
                <a:gd name="connsiteY2" fmla="*/ 1248507 h 1908307"/>
                <a:gd name="connsiteX3" fmla="*/ 483577 w 2497016"/>
                <a:gd name="connsiteY3" fmla="*/ 1503484 h 1908307"/>
                <a:gd name="connsiteX4" fmla="*/ 597877 w 2497016"/>
                <a:gd name="connsiteY4" fmla="*/ 1248507 h 1908307"/>
                <a:gd name="connsiteX5" fmla="*/ 720969 w 2497016"/>
                <a:gd name="connsiteY5" fmla="*/ 1450730 h 1908307"/>
                <a:gd name="connsiteX6" fmla="*/ 975946 w 2497016"/>
                <a:gd name="connsiteY6" fmla="*/ 1362807 h 1908307"/>
                <a:gd name="connsiteX7" fmla="*/ 1081454 w 2497016"/>
                <a:gd name="connsiteY7" fmla="*/ 1406769 h 1908307"/>
                <a:gd name="connsiteX8" fmla="*/ 1336431 w 2497016"/>
                <a:gd name="connsiteY8" fmla="*/ 1406769 h 1908307"/>
                <a:gd name="connsiteX9" fmla="*/ 1503485 w 2497016"/>
                <a:gd name="connsiteY9" fmla="*/ 1459523 h 1908307"/>
                <a:gd name="connsiteX10" fmla="*/ 1784839 w 2497016"/>
                <a:gd name="connsiteY10" fmla="*/ 1380392 h 1908307"/>
                <a:gd name="connsiteX11" fmla="*/ 1943100 w 2497016"/>
                <a:gd name="connsiteY11" fmla="*/ 1406769 h 1908307"/>
                <a:gd name="connsiteX12" fmla="*/ 2259623 w 2497016"/>
                <a:gd name="connsiteY12" fmla="*/ 1397976 h 1908307"/>
                <a:gd name="connsiteX13" fmla="*/ 2391508 w 2497016"/>
                <a:gd name="connsiteY13" fmla="*/ 1450730 h 1908307"/>
                <a:gd name="connsiteX14" fmla="*/ 2497016 w 2497016"/>
                <a:gd name="connsiteY14" fmla="*/ 1450730 h 190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97016" h="1908307">
                  <a:moveTo>
                    <a:pt x="0" y="0"/>
                  </a:moveTo>
                  <a:cubicBezTo>
                    <a:pt x="49090" y="832338"/>
                    <a:pt x="98181" y="1664677"/>
                    <a:pt x="158262" y="1872761"/>
                  </a:cubicBezTo>
                  <a:cubicBezTo>
                    <a:pt x="218343" y="2080845"/>
                    <a:pt x="306266" y="1310053"/>
                    <a:pt x="360485" y="1248507"/>
                  </a:cubicBezTo>
                  <a:cubicBezTo>
                    <a:pt x="414704" y="1186961"/>
                    <a:pt x="444012" y="1503484"/>
                    <a:pt x="483577" y="1503484"/>
                  </a:cubicBezTo>
                  <a:cubicBezTo>
                    <a:pt x="523142" y="1503484"/>
                    <a:pt x="558312" y="1257299"/>
                    <a:pt x="597877" y="1248507"/>
                  </a:cubicBezTo>
                  <a:cubicBezTo>
                    <a:pt x="637442" y="1239715"/>
                    <a:pt x="657958" y="1431680"/>
                    <a:pt x="720969" y="1450730"/>
                  </a:cubicBezTo>
                  <a:cubicBezTo>
                    <a:pt x="783981" y="1469780"/>
                    <a:pt x="915865" y="1370134"/>
                    <a:pt x="975946" y="1362807"/>
                  </a:cubicBezTo>
                  <a:cubicBezTo>
                    <a:pt x="1036027" y="1355480"/>
                    <a:pt x="1021373" y="1399442"/>
                    <a:pt x="1081454" y="1406769"/>
                  </a:cubicBezTo>
                  <a:cubicBezTo>
                    <a:pt x="1141535" y="1414096"/>
                    <a:pt x="1266093" y="1397977"/>
                    <a:pt x="1336431" y="1406769"/>
                  </a:cubicBezTo>
                  <a:cubicBezTo>
                    <a:pt x="1406769" y="1415561"/>
                    <a:pt x="1428750" y="1463919"/>
                    <a:pt x="1503485" y="1459523"/>
                  </a:cubicBezTo>
                  <a:cubicBezTo>
                    <a:pt x="1578220" y="1455127"/>
                    <a:pt x="1711570" y="1389184"/>
                    <a:pt x="1784839" y="1380392"/>
                  </a:cubicBezTo>
                  <a:cubicBezTo>
                    <a:pt x="1858108" y="1371600"/>
                    <a:pt x="1863969" y="1403838"/>
                    <a:pt x="1943100" y="1406769"/>
                  </a:cubicBezTo>
                  <a:cubicBezTo>
                    <a:pt x="2022231" y="1409700"/>
                    <a:pt x="2184889" y="1390649"/>
                    <a:pt x="2259623" y="1397976"/>
                  </a:cubicBezTo>
                  <a:cubicBezTo>
                    <a:pt x="2334357" y="1405303"/>
                    <a:pt x="2351943" y="1441938"/>
                    <a:pt x="2391508" y="1450730"/>
                  </a:cubicBezTo>
                  <a:cubicBezTo>
                    <a:pt x="2431074" y="1459522"/>
                    <a:pt x="2497016" y="1450730"/>
                    <a:pt x="2497016" y="145073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11560" y="2763697"/>
            <a:ext cx="395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Velocity autocorrelation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function(VACF)</a:t>
            </a:r>
            <a:endParaRPr lang="en-US" altLang="zh-CN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47836" y="3298420"/>
            <a:ext cx="715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VACF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885056" y="425895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t</a:t>
            </a:r>
            <a:endParaRPr lang="zh-CN" altLang="en-US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67824" y="425895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94de473a2ecac145efb29632742c94ebc7be98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23751</TotalTime>
  <Pages>0</Pages>
  <Words>1737</Words>
  <Characters>0</Characters>
  <Application>Microsoft Office PowerPoint</Application>
  <DocSecurity>0</DocSecurity>
  <PresentationFormat>全屏显示(4:3)</PresentationFormat>
  <Lines>0</Lines>
  <Paragraphs>681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Batang</vt:lpstr>
      <vt:lpstr>GulimChe</vt:lpstr>
      <vt:lpstr>Malgun Gothic</vt:lpstr>
      <vt:lpstr>方正兰亭超细黑简体</vt:lpstr>
      <vt:lpstr>黑体</vt:lpstr>
      <vt:lpstr>宋体</vt:lpstr>
      <vt:lpstr>微软雅黑</vt:lpstr>
      <vt:lpstr>Arial</vt:lpstr>
      <vt:lpstr>Calibri</vt:lpstr>
      <vt:lpstr>Californian FB</vt:lpstr>
      <vt:lpstr>Cambria</vt:lpstr>
      <vt:lpstr>Cambria Math</vt:lpstr>
      <vt:lpstr>Centaur</vt:lpstr>
      <vt:lpstr>Consolas</vt:lpstr>
      <vt:lpstr>Times New Roman</vt:lpstr>
      <vt:lpstr>Wingdings</vt:lpstr>
      <vt:lpstr>主题1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vance</dc:creator>
  <cp:lastModifiedBy>微软用户</cp:lastModifiedBy>
  <cp:revision>934</cp:revision>
  <cp:lastPrinted>2013-04-10T14:14:11Z</cp:lastPrinted>
  <dcterms:created xsi:type="dcterms:W3CDTF">2012-07-01T05:49:28Z</dcterms:created>
  <dcterms:modified xsi:type="dcterms:W3CDTF">2015-09-08T07:14:42Z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